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45" r:id="rId5"/>
  </p:sldMasterIdLst>
  <p:notesMasterIdLst>
    <p:notesMasterId r:id="rId33"/>
  </p:notesMasterIdLst>
  <p:sldIdLst>
    <p:sldId id="368" r:id="rId6"/>
    <p:sldId id="356" r:id="rId7"/>
    <p:sldId id="351" r:id="rId8"/>
    <p:sldId id="262" r:id="rId9"/>
    <p:sldId id="330" r:id="rId10"/>
    <p:sldId id="302" r:id="rId11"/>
    <p:sldId id="381" r:id="rId12"/>
    <p:sldId id="304" r:id="rId13"/>
    <p:sldId id="332" r:id="rId14"/>
    <p:sldId id="275" r:id="rId15"/>
    <p:sldId id="276" r:id="rId16"/>
    <p:sldId id="380" r:id="rId17"/>
    <p:sldId id="277" r:id="rId18"/>
    <p:sldId id="293" r:id="rId19"/>
    <p:sldId id="280" r:id="rId20"/>
    <p:sldId id="301" r:id="rId21"/>
    <p:sldId id="281" r:id="rId22"/>
    <p:sldId id="331" r:id="rId23"/>
    <p:sldId id="358" r:id="rId24"/>
    <p:sldId id="366" r:id="rId25"/>
    <p:sldId id="303" r:id="rId26"/>
    <p:sldId id="325" r:id="rId27"/>
    <p:sldId id="383" r:id="rId28"/>
    <p:sldId id="315" r:id="rId29"/>
    <p:sldId id="316" r:id="rId30"/>
    <p:sldId id="382" r:id="rId31"/>
    <p:sldId id="263" r:id="rId32"/>
  </p:sldIdLst>
  <p:sldSz cx="9251950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14"/>
    <a:srgbClr val="65C165"/>
    <a:srgbClr val="FF8B6F"/>
    <a:srgbClr val="FF4A61"/>
    <a:srgbClr val="D99694"/>
    <a:srgbClr val="E46C0A"/>
    <a:srgbClr val="056839"/>
    <a:srgbClr val="00AAA0"/>
    <a:srgbClr val="009B93"/>
    <a:srgbClr val="B12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619" autoAdjust="0"/>
  </p:normalViewPr>
  <p:slideViewPr>
    <p:cSldViewPr snapToGrid="0">
      <p:cViewPr varScale="1">
        <p:scale>
          <a:sx n="61" d="100"/>
          <a:sy n="61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3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jack\&#3591;&#3634;&#3609;%20&#3626;&#3610;&#3626;%208\&#3611;&#3637;%202562\3&#3621;&#3657;&#3634;&#3609;%203%20&#3611;&#3637;\620519%20&#3612;&#3641;&#3657;&#3648;&#3586;&#3657;&#3634;&#3619;&#3656;&#3623;&#3617;&#3650;&#3588;&#3619;&#3591;&#3585;&#3634;&#3619;%203%20&#3621;&#3657;&#3634;&#3609;%20&#3649;&#3585;&#3657;&#3652;&#3586;&#3629;&#3640;&#3604;&#361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jack\&#3591;&#3634;&#3609;%20&#3626;&#3610;&#3626;%208\&#3611;&#3637;%202562\3&#3621;&#3657;&#3634;&#3609;%203%20&#3611;&#3637;\620519%20&#3612;&#3641;&#3657;&#3648;&#3586;&#3657;&#3634;&#3619;&#3656;&#3623;&#3617;&#3650;&#3588;&#3619;&#3591;&#3585;&#3634;&#3619;%203%20&#3621;&#3657;&#3634;&#3609;%20&#3649;&#3585;&#3657;&#3652;&#3586;&#3629;&#3640;&#3604;&#361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539218183408785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8.6634137926826879E-2"/>
          <c:y val="8.1950952100205837E-2"/>
          <c:w val="0.89001483801292647"/>
          <c:h val="0.542571289607212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'หน้ารายงาน ราย จว '!$R$3:$R$4</c:f>
              <c:strCache>
                <c:ptCount val="2"/>
                <c:pt idx="0">
                  <c:v>ผู้เข้าร่วมโครงการ (ร้อยละ)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39-49BA-9E33-197302BB82F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39-49BA-9E33-197302BB82F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39-49BA-9E33-197302BB82FF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39-49BA-9E33-197302BB82FF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B39-49BA-9E33-197302BB82FF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B39-49BA-9E33-197302BB82FF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B39-49BA-9E33-197302BB82FF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B39-49BA-9E33-197302BB82FF}"/>
              </c:ext>
            </c:extLst>
          </c:dPt>
          <c:dPt>
            <c:idx val="8"/>
            <c:invertIfNegative val="0"/>
            <c:bubble3D val="0"/>
            <c:spPr>
              <a:solidFill>
                <a:srgbClr val="086C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B39-49BA-9E33-197302BB82FF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Angsana New" panose="02020603050405020304" pitchFamily="18" charset="-34"/>
                      <a:ea typeface="+mn-ea"/>
                      <a:cs typeface="Angsana New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9B39-49BA-9E33-197302BB82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'หน้ารายงาน ราย จว '!$Q$31:$Q$39</c:f>
              <c:strCache>
                <c:ptCount val="9"/>
                <c:pt idx="0">
                  <c:v>นครพนม</c:v>
                </c:pt>
                <c:pt idx="1">
                  <c:v>หนองบัวลำภู</c:v>
                </c:pt>
                <c:pt idx="2">
                  <c:v>หนองคาย</c:v>
                </c:pt>
                <c:pt idx="3">
                  <c:v>สกลนคร</c:v>
                </c:pt>
                <c:pt idx="4">
                  <c:v>เลย</c:v>
                </c:pt>
                <c:pt idx="5">
                  <c:v>อุดรธานี</c:v>
                </c:pt>
                <c:pt idx="6">
                  <c:v>บึงกาฬ</c:v>
                </c:pt>
                <c:pt idx="7">
                  <c:v>เขต 8</c:v>
                </c:pt>
                <c:pt idx="8">
                  <c:v>ประเทศ</c:v>
                </c:pt>
              </c:strCache>
            </c:strRef>
          </c:cat>
          <c:val>
            <c:numRef>
              <c:f>'หน้ารายงาน ราย จว '!$R$31:$R$39</c:f>
              <c:numCache>
                <c:formatCode>0.0</c:formatCode>
                <c:ptCount val="9"/>
                <c:pt idx="0">
                  <c:v>179.0257407961688</c:v>
                </c:pt>
                <c:pt idx="1">
                  <c:v>117.31822666802763</c:v>
                </c:pt>
                <c:pt idx="2">
                  <c:v>93.860915888450307</c:v>
                </c:pt>
                <c:pt idx="3">
                  <c:v>90.504619138922777</c:v>
                </c:pt>
                <c:pt idx="4">
                  <c:v>86.018148820326672</c:v>
                </c:pt>
                <c:pt idx="5">
                  <c:v>81.049878128529812</c:v>
                </c:pt>
                <c:pt idx="6">
                  <c:v>49.196455073569943</c:v>
                </c:pt>
                <c:pt idx="7">
                  <c:v>102.52997635800202</c:v>
                </c:pt>
                <c:pt idx="8">
                  <c:v>108.31349999999999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B39-49BA-9E33-197302BB8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1"/>
        <c:axId val="407317584"/>
        <c:axId val="409774016"/>
      </c:barChart>
      <c:catAx>
        <c:axId val="40731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409774016"/>
        <c:crosses val="autoZero"/>
        <c:auto val="1"/>
        <c:lblAlgn val="ctr"/>
        <c:lblOffset val="100"/>
        <c:noMultiLvlLbl val="0"/>
      </c:catAx>
      <c:valAx>
        <c:axId val="40977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40731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'หน้ารายงาน ราย จว '!$U$30</c:f>
              <c:strCache>
                <c:ptCount val="1"/>
                <c:pt idx="0">
                  <c:v>เลิกสูบบุหรี่ ได้ 6 เดือน (ร้อยละ)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62-46F9-AC1A-D0A4FED857AB}"/>
              </c:ext>
            </c:extLst>
          </c:dPt>
          <c:dPt>
            <c:idx val="8"/>
            <c:invertIfNegative val="0"/>
            <c:bubble3D val="0"/>
            <c:spPr>
              <a:solidFill>
                <a:srgbClr val="086C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62-46F9-AC1A-D0A4FED857AB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Angsana New" panose="02020603050405020304" pitchFamily="18" charset="-34"/>
                      <a:ea typeface="+mn-ea"/>
                      <a:cs typeface="Angsana New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C62-46F9-AC1A-D0A4FED857AB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ngsana New" panose="02020603050405020304" pitchFamily="18" charset="-34"/>
                      <a:ea typeface="+mn-ea"/>
                      <a:cs typeface="Angsana New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C62-46F9-AC1A-D0A4FED857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'หน้ารายงาน ราย จว '!$T$31:$T$39</c:f>
              <c:strCache>
                <c:ptCount val="9"/>
                <c:pt idx="0">
                  <c:v>หนองคาย</c:v>
                </c:pt>
                <c:pt idx="1">
                  <c:v>อุดรธานี</c:v>
                </c:pt>
                <c:pt idx="2">
                  <c:v>นครพนม</c:v>
                </c:pt>
                <c:pt idx="3">
                  <c:v>บึงกาฬ</c:v>
                </c:pt>
                <c:pt idx="4">
                  <c:v>เลย</c:v>
                </c:pt>
                <c:pt idx="5">
                  <c:v>หนองบัวลำภู</c:v>
                </c:pt>
                <c:pt idx="6">
                  <c:v>สกลนคร</c:v>
                </c:pt>
                <c:pt idx="7">
                  <c:v>เขต 8</c:v>
                </c:pt>
                <c:pt idx="8">
                  <c:v>ประเทศ</c:v>
                </c:pt>
              </c:strCache>
            </c:strRef>
          </c:cat>
          <c:val>
            <c:numRef>
              <c:f>'หน้ารายงาน ราย จว '!$U$31:$U$39</c:f>
              <c:numCache>
                <c:formatCode>0.0</c:formatCode>
                <c:ptCount val="9"/>
                <c:pt idx="0">
                  <c:v>5.8397155361050332</c:v>
                </c:pt>
                <c:pt idx="1">
                  <c:v>3.3051183123798906</c:v>
                </c:pt>
                <c:pt idx="2">
                  <c:v>2.2277951933124345</c:v>
                </c:pt>
                <c:pt idx="3">
                  <c:v>1.2497845199103603</c:v>
                </c:pt>
                <c:pt idx="4">
                  <c:v>0.73986553014319068</c:v>
                </c:pt>
                <c:pt idx="5">
                  <c:v>0.51332617963516136</c:v>
                </c:pt>
                <c:pt idx="6">
                  <c:v>0.46543727029065757</c:v>
                </c:pt>
                <c:pt idx="7">
                  <c:v>2.0054569005907048</c:v>
                </c:pt>
                <c:pt idx="8">
                  <c:v>5.0854848810782283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62-46F9-AC1A-D0A4FED85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2120903743"/>
        <c:axId val="2120908319"/>
      </c:barChart>
      <c:catAx>
        <c:axId val="2120903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2120908319"/>
        <c:crosses val="autoZero"/>
        <c:auto val="1"/>
        <c:lblAlgn val="ctr"/>
        <c:lblOffset val="100"/>
        <c:noMultiLvlLbl val="0"/>
      </c:catAx>
      <c:valAx>
        <c:axId val="2120908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2120903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22T11:41:06.718" idx="7">
    <p:pos x="10" y="10"/>
    <p:text>ทุกอำเภอ อำเภอละ  1 เครือข่ายพื้นที่ ( 1 รพ.สต 1 หมู่บ้าน 1 โรงเรียน )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31CC0-A84F-47D5-A028-480DCBD4AE7B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6213" y="1143000"/>
            <a:ext cx="3965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877C9-4702-443F-BABC-31196E551D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405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CB3B-E018-4902-8F4C-71677F9FC524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175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CB3B-E018-4902-8F4C-71677F9FC524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628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877C9-4702-443F-BABC-31196E551DEA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12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877C9-4702-443F-BABC-31196E551DEA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336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96" y="1178222"/>
            <a:ext cx="7864158" cy="2506427"/>
          </a:xfrm>
        </p:spPr>
        <p:txBody>
          <a:bodyPr anchor="b"/>
          <a:lstStyle>
            <a:lvl1pPr algn="ctr">
              <a:defRPr sz="60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94" y="3781306"/>
            <a:ext cx="6938963" cy="1738167"/>
          </a:xfrm>
        </p:spPr>
        <p:txBody>
          <a:bodyPr/>
          <a:lstStyle>
            <a:lvl1pPr marL="0" indent="0" algn="ctr">
              <a:buNone/>
              <a:defRPr sz="2428"/>
            </a:lvl1pPr>
            <a:lvl2pPr marL="462595" indent="0" algn="ctr">
              <a:buNone/>
              <a:defRPr sz="2024"/>
            </a:lvl2pPr>
            <a:lvl3pPr marL="925190" indent="0" algn="ctr">
              <a:buNone/>
              <a:defRPr sz="1821"/>
            </a:lvl3pPr>
            <a:lvl4pPr marL="1387785" indent="0" algn="ctr">
              <a:buNone/>
              <a:defRPr sz="1619"/>
            </a:lvl4pPr>
            <a:lvl5pPr marL="1850380" indent="0" algn="ctr">
              <a:buNone/>
              <a:defRPr sz="1619"/>
            </a:lvl5pPr>
            <a:lvl6pPr marL="2312975" indent="0" algn="ctr">
              <a:buNone/>
              <a:defRPr sz="1619"/>
            </a:lvl6pPr>
            <a:lvl7pPr marL="2775570" indent="0" algn="ctr">
              <a:buNone/>
              <a:defRPr sz="1619"/>
            </a:lvl7pPr>
            <a:lvl8pPr marL="3238165" indent="0" algn="ctr">
              <a:buNone/>
              <a:defRPr sz="1619"/>
            </a:lvl8pPr>
            <a:lvl9pPr marL="3700760" indent="0" algn="ctr">
              <a:buNone/>
              <a:defRPr sz="161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35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916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0927" y="383297"/>
            <a:ext cx="1994952" cy="6101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6072" y="383297"/>
            <a:ext cx="5869206" cy="6101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94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96" y="2236458"/>
            <a:ext cx="7864158" cy="1543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7793" y="4079611"/>
            <a:ext cx="6476365" cy="18398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6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93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40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8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34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81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75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183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7768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840" y="4626230"/>
            <a:ext cx="7864158" cy="1429864"/>
          </a:xfrm>
        </p:spPr>
        <p:txBody>
          <a:bodyPr anchor="t"/>
          <a:lstStyle>
            <a:lvl1pPr algn="l">
              <a:defRPr sz="3035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840" y="3051377"/>
            <a:ext cx="7864158" cy="1574849"/>
          </a:xfrm>
        </p:spPr>
        <p:txBody>
          <a:bodyPr anchor="b"/>
          <a:lstStyle>
            <a:lvl1pPr marL="0" indent="0">
              <a:buNone/>
              <a:defRPr sz="1518">
                <a:solidFill>
                  <a:schemeClr val="tx1">
                    <a:tint val="75000"/>
                  </a:schemeClr>
                </a:solidFill>
              </a:defRPr>
            </a:lvl1pPr>
            <a:lvl2pPr marL="346946" indent="0">
              <a:buNone/>
              <a:defRPr sz="1366">
                <a:solidFill>
                  <a:schemeClr val="tx1">
                    <a:tint val="75000"/>
                  </a:schemeClr>
                </a:solidFill>
              </a:defRPr>
            </a:lvl2pPr>
            <a:lvl3pPr marL="693892" indent="0">
              <a:buNone/>
              <a:defRPr sz="1214">
                <a:solidFill>
                  <a:schemeClr val="tx1">
                    <a:tint val="75000"/>
                  </a:schemeClr>
                </a:solidFill>
              </a:defRPr>
            </a:lvl3pPr>
            <a:lvl4pPr marL="1040839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4pPr>
            <a:lvl5pPr marL="1387785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5pPr>
            <a:lvl6pPr marL="1734731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6pPr>
            <a:lvl7pPr marL="2081677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7pPr>
            <a:lvl8pPr marL="2428624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8pPr>
            <a:lvl9pPr marL="2775570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8089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597" y="1679844"/>
            <a:ext cx="4086278" cy="4751214"/>
          </a:xfrm>
        </p:spPr>
        <p:txBody>
          <a:bodyPr/>
          <a:lstStyle>
            <a:lvl1pPr>
              <a:defRPr sz="2125"/>
            </a:lvl1pPr>
            <a:lvl2pPr>
              <a:defRPr sz="1821"/>
            </a:lvl2pPr>
            <a:lvl3pPr>
              <a:defRPr sz="1518"/>
            </a:lvl3pPr>
            <a:lvl4pPr>
              <a:defRPr sz="1366"/>
            </a:lvl4pPr>
            <a:lvl5pPr>
              <a:defRPr sz="1366"/>
            </a:lvl5pPr>
            <a:lvl6pPr>
              <a:defRPr sz="1366"/>
            </a:lvl6pPr>
            <a:lvl7pPr>
              <a:defRPr sz="1366"/>
            </a:lvl7pPr>
            <a:lvl8pPr>
              <a:defRPr sz="1366"/>
            </a:lvl8pPr>
            <a:lvl9pPr>
              <a:defRPr sz="13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075" y="1679844"/>
            <a:ext cx="4086278" cy="4751214"/>
          </a:xfrm>
        </p:spPr>
        <p:txBody>
          <a:bodyPr/>
          <a:lstStyle>
            <a:lvl1pPr>
              <a:defRPr sz="2125"/>
            </a:lvl1pPr>
            <a:lvl2pPr>
              <a:defRPr sz="1821"/>
            </a:lvl2pPr>
            <a:lvl3pPr>
              <a:defRPr sz="1518"/>
            </a:lvl3pPr>
            <a:lvl4pPr>
              <a:defRPr sz="1366"/>
            </a:lvl4pPr>
            <a:lvl5pPr>
              <a:defRPr sz="1366"/>
            </a:lvl5pPr>
            <a:lvl6pPr>
              <a:defRPr sz="1366"/>
            </a:lvl6pPr>
            <a:lvl7pPr>
              <a:defRPr sz="1366"/>
            </a:lvl7pPr>
            <a:lvl8pPr>
              <a:defRPr sz="1366"/>
            </a:lvl8pPr>
            <a:lvl9pPr>
              <a:defRPr sz="13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019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597" y="1611513"/>
            <a:ext cx="4087885" cy="671602"/>
          </a:xfrm>
        </p:spPr>
        <p:txBody>
          <a:bodyPr anchor="b"/>
          <a:lstStyle>
            <a:lvl1pPr marL="0" indent="0">
              <a:buNone/>
              <a:defRPr sz="1821" b="1"/>
            </a:lvl1pPr>
            <a:lvl2pPr marL="346946" indent="0">
              <a:buNone/>
              <a:defRPr sz="1518" b="1"/>
            </a:lvl2pPr>
            <a:lvl3pPr marL="693892" indent="0">
              <a:buNone/>
              <a:defRPr sz="1366" b="1"/>
            </a:lvl3pPr>
            <a:lvl4pPr marL="1040839" indent="0">
              <a:buNone/>
              <a:defRPr sz="1214" b="1"/>
            </a:lvl4pPr>
            <a:lvl5pPr marL="1387785" indent="0">
              <a:buNone/>
              <a:defRPr sz="1214" b="1"/>
            </a:lvl5pPr>
            <a:lvl6pPr marL="1734731" indent="0">
              <a:buNone/>
              <a:defRPr sz="1214" b="1"/>
            </a:lvl6pPr>
            <a:lvl7pPr marL="2081677" indent="0">
              <a:buNone/>
              <a:defRPr sz="1214" b="1"/>
            </a:lvl7pPr>
            <a:lvl8pPr marL="2428624" indent="0">
              <a:buNone/>
              <a:defRPr sz="1214" b="1"/>
            </a:lvl8pPr>
            <a:lvl9pPr marL="2775570" indent="0">
              <a:buNone/>
              <a:defRPr sz="121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" y="2283115"/>
            <a:ext cx="4087885" cy="4147938"/>
          </a:xfrm>
        </p:spPr>
        <p:txBody>
          <a:bodyPr/>
          <a:lstStyle>
            <a:lvl1pPr>
              <a:defRPr sz="1821"/>
            </a:lvl1pPr>
            <a:lvl2pPr>
              <a:defRPr sz="1518"/>
            </a:lvl2pPr>
            <a:lvl3pPr>
              <a:defRPr sz="1366"/>
            </a:lvl3pPr>
            <a:lvl4pPr>
              <a:defRPr sz="1214"/>
            </a:lvl4pPr>
            <a:lvl5pPr>
              <a:defRPr sz="1214"/>
            </a:lvl5pPr>
            <a:lvl6pPr>
              <a:defRPr sz="1214"/>
            </a:lvl6pPr>
            <a:lvl7pPr>
              <a:defRPr sz="1214"/>
            </a:lvl7pPr>
            <a:lvl8pPr>
              <a:defRPr sz="1214"/>
            </a:lvl8pPr>
            <a:lvl9pPr>
              <a:defRPr sz="12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9865" y="1611513"/>
            <a:ext cx="4089490" cy="671602"/>
          </a:xfrm>
        </p:spPr>
        <p:txBody>
          <a:bodyPr anchor="b"/>
          <a:lstStyle>
            <a:lvl1pPr marL="0" indent="0">
              <a:buNone/>
              <a:defRPr sz="1821" b="1"/>
            </a:lvl1pPr>
            <a:lvl2pPr marL="346946" indent="0">
              <a:buNone/>
              <a:defRPr sz="1518" b="1"/>
            </a:lvl2pPr>
            <a:lvl3pPr marL="693892" indent="0">
              <a:buNone/>
              <a:defRPr sz="1366" b="1"/>
            </a:lvl3pPr>
            <a:lvl4pPr marL="1040839" indent="0">
              <a:buNone/>
              <a:defRPr sz="1214" b="1"/>
            </a:lvl4pPr>
            <a:lvl5pPr marL="1387785" indent="0">
              <a:buNone/>
              <a:defRPr sz="1214" b="1"/>
            </a:lvl5pPr>
            <a:lvl6pPr marL="1734731" indent="0">
              <a:buNone/>
              <a:defRPr sz="1214" b="1"/>
            </a:lvl6pPr>
            <a:lvl7pPr marL="2081677" indent="0">
              <a:buNone/>
              <a:defRPr sz="1214" b="1"/>
            </a:lvl7pPr>
            <a:lvl8pPr marL="2428624" indent="0">
              <a:buNone/>
              <a:defRPr sz="1214" b="1"/>
            </a:lvl8pPr>
            <a:lvl9pPr marL="2775570" indent="0">
              <a:buNone/>
              <a:defRPr sz="121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9865" y="2283115"/>
            <a:ext cx="4089490" cy="4147938"/>
          </a:xfrm>
        </p:spPr>
        <p:txBody>
          <a:bodyPr/>
          <a:lstStyle>
            <a:lvl1pPr>
              <a:defRPr sz="1821"/>
            </a:lvl1pPr>
            <a:lvl2pPr>
              <a:defRPr sz="1518"/>
            </a:lvl2pPr>
            <a:lvl3pPr>
              <a:defRPr sz="1366"/>
            </a:lvl3pPr>
            <a:lvl4pPr>
              <a:defRPr sz="1214"/>
            </a:lvl4pPr>
            <a:lvl5pPr>
              <a:defRPr sz="1214"/>
            </a:lvl5pPr>
            <a:lvl6pPr>
              <a:defRPr sz="1214"/>
            </a:lvl6pPr>
            <a:lvl7pPr>
              <a:defRPr sz="1214"/>
            </a:lvl7pPr>
            <a:lvl8pPr>
              <a:defRPr sz="1214"/>
            </a:lvl8pPr>
            <a:lvl9pPr>
              <a:defRPr sz="12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168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128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7571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00" y="286639"/>
            <a:ext cx="3043828" cy="1219884"/>
          </a:xfrm>
        </p:spPr>
        <p:txBody>
          <a:bodyPr anchor="b"/>
          <a:lstStyle>
            <a:lvl1pPr algn="l">
              <a:defRPr sz="1518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7255" y="286644"/>
            <a:ext cx="5172097" cy="6144414"/>
          </a:xfrm>
        </p:spPr>
        <p:txBody>
          <a:bodyPr/>
          <a:lstStyle>
            <a:lvl1pPr>
              <a:defRPr sz="2428"/>
            </a:lvl1pPr>
            <a:lvl2pPr>
              <a:defRPr sz="2125"/>
            </a:lvl2pPr>
            <a:lvl3pPr>
              <a:defRPr sz="1821"/>
            </a:lvl3pPr>
            <a:lvl4pPr>
              <a:defRPr sz="1518"/>
            </a:lvl4pPr>
            <a:lvl5pPr>
              <a:defRPr sz="1518"/>
            </a:lvl5pPr>
            <a:lvl6pPr>
              <a:defRPr sz="1518"/>
            </a:lvl6pPr>
            <a:lvl7pPr>
              <a:defRPr sz="1518"/>
            </a:lvl7pPr>
            <a:lvl8pPr>
              <a:defRPr sz="1518"/>
            </a:lvl8pPr>
            <a:lvl9pPr>
              <a:defRPr sz="15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600" y="1506526"/>
            <a:ext cx="3043828" cy="4924531"/>
          </a:xfrm>
        </p:spPr>
        <p:txBody>
          <a:bodyPr/>
          <a:lstStyle>
            <a:lvl1pPr marL="0" indent="0">
              <a:buNone/>
              <a:defRPr sz="1062"/>
            </a:lvl1pPr>
            <a:lvl2pPr marL="346946" indent="0">
              <a:buNone/>
              <a:defRPr sz="911"/>
            </a:lvl2pPr>
            <a:lvl3pPr marL="693892" indent="0">
              <a:buNone/>
              <a:defRPr sz="759"/>
            </a:lvl3pPr>
            <a:lvl4pPr marL="1040839" indent="0">
              <a:buNone/>
              <a:defRPr sz="683"/>
            </a:lvl4pPr>
            <a:lvl5pPr marL="1387785" indent="0">
              <a:buNone/>
              <a:defRPr sz="683"/>
            </a:lvl5pPr>
            <a:lvl6pPr marL="1734731" indent="0">
              <a:buNone/>
              <a:defRPr sz="683"/>
            </a:lvl6pPr>
            <a:lvl7pPr marL="2081677" indent="0">
              <a:buNone/>
              <a:defRPr sz="683"/>
            </a:lvl7pPr>
            <a:lvl8pPr marL="2428624" indent="0">
              <a:buNone/>
              <a:defRPr sz="683"/>
            </a:lvl8pPr>
            <a:lvl9pPr marL="2775570" indent="0">
              <a:buNone/>
              <a:defRPr sz="6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43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2809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447" y="5039519"/>
            <a:ext cx="5551170" cy="594944"/>
          </a:xfrm>
        </p:spPr>
        <p:txBody>
          <a:bodyPr anchor="b"/>
          <a:lstStyle>
            <a:lvl1pPr algn="l">
              <a:defRPr sz="1518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3447" y="643272"/>
            <a:ext cx="5551170" cy="4319588"/>
          </a:xfrm>
        </p:spPr>
        <p:txBody>
          <a:bodyPr/>
          <a:lstStyle>
            <a:lvl1pPr marL="0" indent="0">
              <a:buNone/>
              <a:defRPr sz="2428"/>
            </a:lvl1pPr>
            <a:lvl2pPr marL="346946" indent="0">
              <a:buNone/>
              <a:defRPr sz="2125"/>
            </a:lvl2pPr>
            <a:lvl3pPr marL="693892" indent="0">
              <a:buNone/>
              <a:defRPr sz="1821"/>
            </a:lvl3pPr>
            <a:lvl4pPr marL="1040839" indent="0">
              <a:buNone/>
              <a:defRPr sz="1518"/>
            </a:lvl4pPr>
            <a:lvl5pPr marL="1387785" indent="0">
              <a:buNone/>
              <a:defRPr sz="1518"/>
            </a:lvl5pPr>
            <a:lvl6pPr marL="1734731" indent="0">
              <a:buNone/>
              <a:defRPr sz="1518"/>
            </a:lvl6pPr>
            <a:lvl7pPr marL="2081677" indent="0">
              <a:buNone/>
              <a:defRPr sz="1518"/>
            </a:lvl7pPr>
            <a:lvl8pPr marL="2428624" indent="0">
              <a:buNone/>
              <a:defRPr sz="1518"/>
            </a:lvl8pPr>
            <a:lvl9pPr marL="2775570" indent="0">
              <a:buNone/>
              <a:defRPr sz="1518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3447" y="5634463"/>
            <a:ext cx="5551170" cy="844919"/>
          </a:xfrm>
        </p:spPr>
        <p:txBody>
          <a:bodyPr/>
          <a:lstStyle>
            <a:lvl1pPr marL="0" indent="0">
              <a:buNone/>
              <a:defRPr sz="1062"/>
            </a:lvl1pPr>
            <a:lvl2pPr marL="346946" indent="0">
              <a:buNone/>
              <a:defRPr sz="911"/>
            </a:lvl2pPr>
            <a:lvl3pPr marL="693892" indent="0">
              <a:buNone/>
              <a:defRPr sz="759"/>
            </a:lvl3pPr>
            <a:lvl4pPr marL="1040839" indent="0">
              <a:buNone/>
              <a:defRPr sz="683"/>
            </a:lvl4pPr>
            <a:lvl5pPr marL="1387785" indent="0">
              <a:buNone/>
              <a:defRPr sz="683"/>
            </a:lvl5pPr>
            <a:lvl6pPr marL="1734731" indent="0">
              <a:buNone/>
              <a:defRPr sz="683"/>
            </a:lvl6pPr>
            <a:lvl7pPr marL="2081677" indent="0">
              <a:buNone/>
              <a:defRPr sz="683"/>
            </a:lvl7pPr>
            <a:lvl8pPr marL="2428624" indent="0">
              <a:buNone/>
              <a:defRPr sz="683"/>
            </a:lvl8pPr>
            <a:lvl9pPr marL="2775570" indent="0">
              <a:buNone/>
              <a:defRPr sz="6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8963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9421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664" y="288311"/>
            <a:ext cx="2081689" cy="6142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2598" y="288311"/>
            <a:ext cx="6090867" cy="61427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2A6F-EAA3-465B-B091-A26B1C50E4C2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696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896" y="1178222"/>
            <a:ext cx="7864158" cy="2506427"/>
          </a:xfrm>
        </p:spPr>
        <p:txBody>
          <a:bodyPr anchor="b"/>
          <a:lstStyle>
            <a:lvl1pPr algn="ctr">
              <a:defRPr sz="60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94" y="3781306"/>
            <a:ext cx="6938963" cy="1738167"/>
          </a:xfrm>
        </p:spPr>
        <p:txBody>
          <a:bodyPr/>
          <a:lstStyle>
            <a:lvl1pPr marL="0" indent="0" algn="ctr">
              <a:buNone/>
              <a:defRPr sz="2428"/>
            </a:lvl1pPr>
            <a:lvl2pPr marL="462595" indent="0" algn="ctr">
              <a:buNone/>
              <a:defRPr sz="2024"/>
            </a:lvl2pPr>
            <a:lvl3pPr marL="925190" indent="0" algn="ctr">
              <a:buNone/>
              <a:defRPr sz="1821"/>
            </a:lvl3pPr>
            <a:lvl4pPr marL="1387785" indent="0" algn="ctr">
              <a:buNone/>
              <a:defRPr sz="1619"/>
            </a:lvl4pPr>
            <a:lvl5pPr marL="1850380" indent="0" algn="ctr">
              <a:buNone/>
              <a:defRPr sz="1619"/>
            </a:lvl5pPr>
            <a:lvl6pPr marL="2312975" indent="0" algn="ctr">
              <a:buNone/>
              <a:defRPr sz="1619"/>
            </a:lvl6pPr>
            <a:lvl7pPr marL="2775570" indent="0" algn="ctr">
              <a:buNone/>
              <a:defRPr sz="1619"/>
            </a:lvl7pPr>
            <a:lvl8pPr marL="3238165" indent="0" algn="ctr">
              <a:buNone/>
              <a:defRPr sz="1619"/>
            </a:lvl8pPr>
            <a:lvl9pPr marL="3700760" indent="0" algn="ctr">
              <a:buNone/>
              <a:defRPr sz="161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0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3" y="1794831"/>
            <a:ext cx="7979807" cy="2994714"/>
          </a:xfrm>
        </p:spPr>
        <p:txBody>
          <a:bodyPr anchor="b"/>
          <a:lstStyle>
            <a:lvl1pPr>
              <a:defRPr sz="60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253" y="4817876"/>
            <a:ext cx="7979807" cy="1574849"/>
          </a:xfrm>
        </p:spPr>
        <p:txBody>
          <a:bodyPr/>
          <a:lstStyle>
            <a:lvl1pPr marL="0" indent="0">
              <a:buNone/>
              <a:defRPr sz="2428">
                <a:solidFill>
                  <a:schemeClr val="tx1"/>
                </a:solidFill>
              </a:defRPr>
            </a:lvl1pPr>
            <a:lvl2pPr marL="462595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2pPr>
            <a:lvl3pPr marL="925190" indent="0">
              <a:buNone/>
              <a:defRPr sz="1821">
                <a:solidFill>
                  <a:schemeClr val="tx1">
                    <a:tint val="75000"/>
                  </a:schemeClr>
                </a:solidFill>
              </a:defRPr>
            </a:lvl3pPr>
            <a:lvl4pPr marL="1387785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 marL="185038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lvl6pPr marL="2312975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6pPr>
            <a:lvl7pPr marL="277557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7pPr>
            <a:lvl8pPr marL="3238165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8pPr>
            <a:lvl9pPr marL="370076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30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071" y="1916484"/>
            <a:ext cx="3932079" cy="456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800" y="1916484"/>
            <a:ext cx="3932079" cy="456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01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77" y="383299"/>
            <a:ext cx="7979807" cy="1391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278" y="1764832"/>
            <a:ext cx="3914008" cy="864917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62595" indent="0">
              <a:buNone/>
              <a:defRPr sz="2024" b="1"/>
            </a:lvl2pPr>
            <a:lvl3pPr marL="925190" indent="0">
              <a:buNone/>
              <a:defRPr sz="1821" b="1"/>
            </a:lvl3pPr>
            <a:lvl4pPr marL="1387785" indent="0">
              <a:buNone/>
              <a:defRPr sz="1619" b="1"/>
            </a:lvl4pPr>
            <a:lvl5pPr marL="1850380" indent="0">
              <a:buNone/>
              <a:defRPr sz="1619" b="1"/>
            </a:lvl5pPr>
            <a:lvl6pPr marL="2312975" indent="0">
              <a:buNone/>
              <a:defRPr sz="1619" b="1"/>
            </a:lvl6pPr>
            <a:lvl7pPr marL="2775570" indent="0">
              <a:buNone/>
              <a:defRPr sz="1619" b="1"/>
            </a:lvl7pPr>
            <a:lvl8pPr marL="3238165" indent="0">
              <a:buNone/>
              <a:defRPr sz="1619" b="1"/>
            </a:lvl8pPr>
            <a:lvl9pPr marL="3700760" indent="0">
              <a:buNone/>
              <a:defRPr sz="161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278" y="2629749"/>
            <a:ext cx="3914008" cy="3867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3800" y="1764832"/>
            <a:ext cx="3933284" cy="864917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62595" indent="0">
              <a:buNone/>
              <a:defRPr sz="2024" b="1"/>
            </a:lvl2pPr>
            <a:lvl3pPr marL="925190" indent="0">
              <a:buNone/>
              <a:defRPr sz="1821" b="1"/>
            </a:lvl3pPr>
            <a:lvl4pPr marL="1387785" indent="0">
              <a:buNone/>
              <a:defRPr sz="1619" b="1"/>
            </a:lvl4pPr>
            <a:lvl5pPr marL="1850380" indent="0">
              <a:buNone/>
              <a:defRPr sz="1619" b="1"/>
            </a:lvl5pPr>
            <a:lvl6pPr marL="2312975" indent="0">
              <a:buNone/>
              <a:defRPr sz="1619" b="1"/>
            </a:lvl6pPr>
            <a:lvl7pPr marL="2775570" indent="0">
              <a:buNone/>
              <a:defRPr sz="1619" b="1"/>
            </a:lvl7pPr>
            <a:lvl8pPr marL="3238165" indent="0">
              <a:buNone/>
              <a:defRPr sz="1619" b="1"/>
            </a:lvl8pPr>
            <a:lvl9pPr marL="3700760" indent="0">
              <a:buNone/>
              <a:defRPr sz="161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3800" y="2629749"/>
            <a:ext cx="3933284" cy="3867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22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21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45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3" y="1794831"/>
            <a:ext cx="7979807" cy="2994714"/>
          </a:xfrm>
        </p:spPr>
        <p:txBody>
          <a:bodyPr anchor="b"/>
          <a:lstStyle>
            <a:lvl1pPr>
              <a:defRPr sz="60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253" y="4817876"/>
            <a:ext cx="7979807" cy="1574849"/>
          </a:xfrm>
        </p:spPr>
        <p:txBody>
          <a:bodyPr/>
          <a:lstStyle>
            <a:lvl1pPr marL="0" indent="0">
              <a:buNone/>
              <a:defRPr sz="2428">
                <a:solidFill>
                  <a:schemeClr val="tx1"/>
                </a:solidFill>
              </a:defRPr>
            </a:lvl1pPr>
            <a:lvl2pPr marL="462595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2pPr>
            <a:lvl3pPr marL="925190" indent="0">
              <a:buNone/>
              <a:defRPr sz="1821">
                <a:solidFill>
                  <a:schemeClr val="tx1">
                    <a:tint val="75000"/>
                  </a:schemeClr>
                </a:solidFill>
              </a:defRPr>
            </a:lvl3pPr>
            <a:lvl4pPr marL="1387785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 marL="185038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lvl6pPr marL="2312975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6pPr>
            <a:lvl7pPr marL="277557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7pPr>
            <a:lvl8pPr marL="3238165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8pPr>
            <a:lvl9pPr marL="370076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7092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76" y="479954"/>
            <a:ext cx="2983995" cy="1679840"/>
          </a:xfrm>
        </p:spPr>
        <p:txBody>
          <a:bodyPr anchor="b"/>
          <a:lstStyle>
            <a:lvl1pPr>
              <a:defRPr sz="32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3284" y="1036570"/>
            <a:ext cx="4683800" cy="5116178"/>
          </a:xfrm>
        </p:spPr>
        <p:txBody>
          <a:bodyPr/>
          <a:lstStyle>
            <a:lvl1pPr>
              <a:defRPr sz="3238"/>
            </a:lvl1pPr>
            <a:lvl2pPr>
              <a:defRPr sz="2833"/>
            </a:lvl2pPr>
            <a:lvl3pPr>
              <a:defRPr sz="2428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276" y="2159794"/>
            <a:ext cx="2983995" cy="4001285"/>
          </a:xfrm>
        </p:spPr>
        <p:txBody>
          <a:bodyPr/>
          <a:lstStyle>
            <a:lvl1pPr marL="0" indent="0">
              <a:buNone/>
              <a:defRPr sz="1619"/>
            </a:lvl1pPr>
            <a:lvl2pPr marL="462595" indent="0">
              <a:buNone/>
              <a:defRPr sz="1417"/>
            </a:lvl2pPr>
            <a:lvl3pPr marL="925190" indent="0">
              <a:buNone/>
              <a:defRPr sz="1214"/>
            </a:lvl3pPr>
            <a:lvl4pPr marL="1387785" indent="0">
              <a:buNone/>
              <a:defRPr sz="1012"/>
            </a:lvl4pPr>
            <a:lvl5pPr marL="1850380" indent="0">
              <a:buNone/>
              <a:defRPr sz="1012"/>
            </a:lvl5pPr>
            <a:lvl6pPr marL="2312975" indent="0">
              <a:buNone/>
              <a:defRPr sz="1012"/>
            </a:lvl6pPr>
            <a:lvl7pPr marL="2775570" indent="0">
              <a:buNone/>
              <a:defRPr sz="1012"/>
            </a:lvl7pPr>
            <a:lvl8pPr marL="3238165" indent="0">
              <a:buNone/>
              <a:defRPr sz="1012"/>
            </a:lvl8pPr>
            <a:lvl9pPr marL="3700760" indent="0">
              <a:buNone/>
              <a:defRPr sz="10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5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76" y="479954"/>
            <a:ext cx="2983995" cy="1679840"/>
          </a:xfrm>
        </p:spPr>
        <p:txBody>
          <a:bodyPr anchor="b"/>
          <a:lstStyle>
            <a:lvl1pPr>
              <a:defRPr sz="32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33284" y="1036570"/>
            <a:ext cx="4683800" cy="5116178"/>
          </a:xfrm>
        </p:spPr>
        <p:txBody>
          <a:bodyPr anchor="t"/>
          <a:lstStyle>
            <a:lvl1pPr marL="0" indent="0">
              <a:buNone/>
              <a:defRPr sz="3238"/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276" y="2159794"/>
            <a:ext cx="2983995" cy="4001285"/>
          </a:xfrm>
        </p:spPr>
        <p:txBody>
          <a:bodyPr/>
          <a:lstStyle>
            <a:lvl1pPr marL="0" indent="0">
              <a:buNone/>
              <a:defRPr sz="1619"/>
            </a:lvl1pPr>
            <a:lvl2pPr marL="462595" indent="0">
              <a:buNone/>
              <a:defRPr sz="1417"/>
            </a:lvl2pPr>
            <a:lvl3pPr marL="925190" indent="0">
              <a:buNone/>
              <a:defRPr sz="1214"/>
            </a:lvl3pPr>
            <a:lvl4pPr marL="1387785" indent="0">
              <a:buNone/>
              <a:defRPr sz="1012"/>
            </a:lvl4pPr>
            <a:lvl5pPr marL="1850380" indent="0">
              <a:buNone/>
              <a:defRPr sz="1012"/>
            </a:lvl5pPr>
            <a:lvl6pPr marL="2312975" indent="0">
              <a:buNone/>
              <a:defRPr sz="1012"/>
            </a:lvl6pPr>
            <a:lvl7pPr marL="2775570" indent="0">
              <a:buNone/>
              <a:defRPr sz="1012"/>
            </a:lvl7pPr>
            <a:lvl8pPr marL="3238165" indent="0">
              <a:buNone/>
              <a:defRPr sz="1012"/>
            </a:lvl8pPr>
            <a:lvl9pPr marL="3700760" indent="0">
              <a:buNone/>
              <a:defRPr sz="10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1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33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0927" y="383297"/>
            <a:ext cx="1994952" cy="6101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6072" y="383297"/>
            <a:ext cx="5869206" cy="6101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72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93896" y="2236454"/>
            <a:ext cx="7864158" cy="1543186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87793" y="4079611"/>
            <a:ext cx="6476365" cy="18398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2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5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7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5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5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00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1804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311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30840" y="4626226"/>
            <a:ext cx="7864158" cy="1429864"/>
          </a:xfrm>
        </p:spPr>
        <p:txBody>
          <a:bodyPr anchor="t"/>
          <a:lstStyle>
            <a:lvl1pPr algn="l">
              <a:defRPr sz="4047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30840" y="3051377"/>
            <a:ext cx="7864158" cy="1574849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62595" indent="0">
              <a:buNone/>
              <a:defRPr sz="1821">
                <a:solidFill>
                  <a:schemeClr val="tx1">
                    <a:tint val="75000"/>
                  </a:schemeClr>
                </a:solidFill>
              </a:defRPr>
            </a:lvl2pPr>
            <a:lvl3pPr marL="925190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3pPr>
            <a:lvl4pPr marL="1387785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850380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312975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775570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3238165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700760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5270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62597" y="1679840"/>
            <a:ext cx="4086278" cy="4751214"/>
          </a:xfrm>
        </p:spPr>
        <p:txBody>
          <a:bodyPr/>
          <a:lstStyle>
            <a:lvl1pPr>
              <a:defRPr sz="2833"/>
            </a:lvl1pPr>
            <a:lvl2pPr>
              <a:defRPr sz="2428"/>
            </a:lvl2pPr>
            <a:lvl3pPr>
              <a:defRPr sz="2024"/>
            </a:lvl3pPr>
            <a:lvl4pPr>
              <a:defRPr sz="1821"/>
            </a:lvl4pPr>
            <a:lvl5pPr>
              <a:defRPr sz="1821"/>
            </a:lvl5pPr>
            <a:lvl6pPr>
              <a:defRPr sz="1821"/>
            </a:lvl6pPr>
            <a:lvl7pPr>
              <a:defRPr sz="1821"/>
            </a:lvl7pPr>
            <a:lvl8pPr>
              <a:defRPr sz="1821"/>
            </a:lvl8pPr>
            <a:lvl9pPr>
              <a:defRPr sz="182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703075" y="1679840"/>
            <a:ext cx="4086278" cy="4751214"/>
          </a:xfrm>
        </p:spPr>
        <p:txBody>
          <a:bodyPr/>
          <a:lstStyle>
            <a:lvl1pPr>
              <a:defRPr sz="2833"/>
            </a:lvl1pPr>
            <a:lvl2pPr>
              <a:defRPr sz="2428"/>
            </a:lvl2pPr>
            <a:lvl3pPr>
              <a:defRPr sz="2024"/>
            </a:lvl3pPr>
            <a:lvl4pPr>
              <a:defRPr sz="1821"/>
            </a:lvl4pPr>
            <a:lvl5pPr>
              <a:defRPr sz="1821"/>
            </a:lvl5pPr>
            <a:lvl6pPr>
              <a:defRPr sz="1821"/>
            </a:lvl6pPr>
            <a:lvl7pPr>
              <a:defRPr sz="1821"/>
            </a:lvl7pPr>
            <a:lvl8pPr>
              <a:defRPr sz="1821"/>
            </a:lvl8pPr>
            <a:lvl9pPr>
              <a:defRPr sz="182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897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62597" y="1611513"/>
            <a:ext cx="4087885" cy="671602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62595" indent="0">
              <a:buNone/>
              <a:defRPr sz="2024" b="1"/>
            </a:lvl2pPr>
            <a:lvl3pPr marL="925190" indent="0">
              <a:buNone/>
              <a:defRPr sz="1821" b="1"/>
            </a:lvl3pPr>
            <a:lvl4pPr marL="1387785" indent="0">
              <a:buNone/>
              <a:defRPr sz="1619" b="1"/>
            </a:lvl4pPr>
            <a:lvl5pPr marL="1850380" indent="0">
              <a:buNone/>
              <a:defRPr sz="1619" b="1"/>
            </a:lvl5pPr>
            <a:lvl6pPr marL="2312975" indent="0">
              <a:buNone/>
              <a:defRPr sz="1619" b="1"/>
            </a:lvl6pPr>
            <a:lvl7pPr marL="2775570" indent="0">
              <a:buNone/>
              <a:defRPr sz="1619" b="1"/>
            </a:lvl7pPr>
            <a:lvl8pPr marL="3238165" indent="0">
              <a:buNone/>
              <a:defRPr sz="1619" b="1"/>
            </a:lvl8pPr>
            <a:lvl9pPr marL="3700760" indent="0">
              <a:buNone/>
              <a:defRPr sz="1619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597" y="2283115"/>
            <a:ext cx="4087885" cy="4147938"/>
          </a:xfrm>
        </p:spPr>
        <p:txBody>
          <a:bodyPr/>
          <a:lstStyle>
            <a:lvl1pPr>
              <a:defRPr sz="2428"/>
            </a:lvl1pPr>
            <a:lvl2pPr>
              <a:defRPr sz="2024"/>
            </a:lvl2pPr>
            <a:lvl3pPr>
              <a:defRPr sz="1821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99863" y="1611513"/>
            <a:ext cx="4089490" cy="671602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62595" indent="0">
              <a:buNone/>
              <a:defRPr sz="2024" b="1"/>
            </a:lvl2pPr>
            <a:lvl3pPr marL="925190" indent="0">
              <a:buNone/>
              <a:defRPr sz="1821" b="1"/>
            </a:lvl3pPr>
            <a:lvl4pPr marL="1387785" indent="0">
              <a:buNone/>
              <a:defRPr sz="1619" b="1"/>
            </a:lvl4pPr>
            <a:lvl5pPr marL="1850380" indent="0">
              <a:buNone/>
              <a:defRPr sz="1619" b="1"/>
            </a:lvl5pPr>
            <a:lvl6pPr marL="2312975" indent="0">
              <a:buNone/>
              <a:defRPr sz="1619" b="1"/>
            </a:lvl6pPr>
            <a:lvl7pPr marL="2775570" indent="0">
              <a:buNone/>
              <a:defRPr sz="1619" b="1"/>
            </a:lvl7pPr>
            <a:lvl8pPr marL="3238165" indent="0">
              <a:buNone/>
              <a:defRPr sz="1619" b="1"/>
            </a:lvl8pPr>
            <a:lvl9pPr marL="3700760" indent="0">
              <a:buNone/>
              <a:defRPr sz="1619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99863" y="2283115"/>
            <a:ext cx="4089490" cy="4147938"/>
          </a:xfrm>
        </p:spPr>
        <p:txBody>
          <a:bodyPr/>
          <a:lstStyle>
            <a:lvl1pPr>
              <a:defRPr sz="2428"/>
            </a:lvl1pPr>
            <a:lvl2pPr>
              <a:defRPr sz="2024"/>
            </a:lvl2pPr>
            <a:lvl3pPr>
              <a:defRPr sz="1821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9547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668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071" y="1916484"/>
            <a:ext cx="3932079" cy="456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800" y="1916484"/>
            <a:ext cx="3932079" cy="456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6527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2894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2598" y="286639"/>
            <a:ext cx="3043828" cy="121988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617255" y="286640"/>
            <a:ext cx="5172097" cy="6144414"/>
          </a:xfrm>
        </p:spPr>
        <p:txBody>
          <a:bodyPr/>
          <a:lstStyle>
            <a:lvl1pPr>
              <a:defRPr sz="3238"/>
            </a:lvl1pPr>
            <a:lvl2pPr>
              <a:defRPr sz="2833"/>
            </a:lvl2pPr>
            <a:lvl3pPr>
              <a:defRPr sz="2428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62598" y="1506523"/>
            <a:ext cx="3043828" cy="4924531"/>
          </a:xfrm>
        </p:spPr>
        <p:txBody>
          <a:bodyPr/>
          <a:lstStyle>
            <a:lvl1pPr marL="0" indent="0">
              <a:buNone/>
              <a:defRPr sz="1417"/>
            </a:lvl1pPr>
            <a:lvl2pPr marL="462595" indent="0">
              <a:buNone/>
              <a:defRPr sz="1214"/>
            </a:lvl2pPr>
            <a:lvl3pPr marL="925190" indent="0">
              <a:buNone/>
              <a:defRPr sz="1012"/>
            </a:lvl3pPr>
            <a:lvl4pPr marL="1387785" indent="0">
              <a:buNone/>
              <a:defRPr sz="911"/>
            </a:lvl4pPr>
            <a:lvl5pPr marL="1850380" indent="0">
              <a:buNone/>
              <a:defRPr sz="911"/>
            </a:lvl5pPr>
            <a:lvl6pPr marL="2312975" indent="0">
              <a:buNone/>
              <a:defRPr sz="911"/>
            </a:lvl6pPr>
            <a:lvl7pPr marL="2775570" indent="0">
              <a:buNone/>
              <a:defRPr sz="911"/>
            </a:lvl7pPr>
            <a:lvl8pPr marL="3238165" indent="0">
              <a:buNone/>
              <a:defRPr sz="911"/>
            </a:lvl8pPr>
            <a:lvl9pPr marL="3700760" indent="0">
              <a:buNone/>
              <a:defRPr sz="91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773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13447" y="5039519"/>
            <a:ext cx="5551170" cy="59494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813447" y="643272"/>
            <a:ext cx="5551170" cy="4319588"/>
          </a:xfrm>
        </p:spPr>
        <p:txBody>
          <a:bodyPr/>
          <a:lstStyle>
            <a:lvl1pPr marL="0" indent="0">
              <a:buNone/>
              <a:defRPr sz="3238"/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813447" y="5634463"/>
            <a:ext cx="5551170" cy="844919"/>
          </a:xfrm>
        </p:spPr>
        <p:txBody>
          <a:bodyPr/>
          <a:lstStyle>
            <a:lvl1pPr marL="0" indent="0">
              <a:buNone/>
              <a:defRPr sz="1417"/>
            </a:lvl1pPr>
            <a:lvl2pPr marL="462595" indent="0">
              <a:buNone/>
              <a:defRPr sz="1214"/>
            </a:lvl2pPr>
            <a:lvl3pPr marL="925190" indent="0">
              <a:buNone/>
              <a:defRPr sz="1012"/>
            </a:lvl3pPr>
            <a:lvl4pPr marL="1387785" indent="0">
              <a:buNone/>
              <a:defRPr sz="911"/>
            </a:lvl4pPr>
            <a:lvl5pPr marL="1850380" indent="0">
              <a:buNone/>
              <a:defRPr sz="911"/>
            </a:lvl5pPr>
            <a:lvl6pPr marL="2312975" indent="0">
              <a:buNone/>
              <a:defRPr sz="911"/>
            </a:lvl6pPr>
            <a:lvl7pPr marL="2775570" indent="0">
              <a:buNone/>
              <a:defRPr sz="911"/>
            </a:lvl7pPr>
            <a:lvl8pPr marL="3238165" indent="0">
              <a:buNone/>
              <a:defRPr sz="911"/>
            </a:lvl8pPr>
            <a:lvl9pPr marL="3700760" indent="0">
              <a:buNone/>
              <a:defRPr sz="91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0980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5650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707664" y="288307"/>
            <a:ext cx="2081689" cy="6142747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62598" y="288307"/>
            <a:ext cx="6090867" cy="614274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1464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830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877381" y="527855"/>
            <a:ext cx="3497189" cy="4850277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21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62497" y="5360531"/>
            <a:ext cx="3497189" cy="8063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62347" y="6220170"/>
            <a:ext cx="3497189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76398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79143"/>
            <a:ext cx="9251950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20831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79143"/>
            <a:ext cx="9251950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65098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73763" y="2239257"/>
            <a:ext cx="1457000" cy="201555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75684" y="2235831"/>
            <a:ext cx="1457000" cy="201555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891810" y="2235831"/>
            <a:ext cx="1457000" cy="201555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07608" y="2239257"/>
            <a:ext cx="1457000" cy="201555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691638" y="1987313"/>
            <a:ext cx="1821250" cy="251944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520" tIns="46260" rIns="92520" bIns="462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21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2702919" y="1987313"/>
            <a:ext cx="1821250" cy="251944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520" tIns="46260" rIns="92520" bIns="462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21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4714200" y="1987313"/>
            <a:ext cx="1821250" cy="251944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520" tIns="46260" rIns="92520" bIns="462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21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6725483" y="1987313"/>
            <a:ext cx="1821250" cy="2519445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2520" tIns="46260" rIns="92520" bIns="462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21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79143"/>
            <a:ext cx="9251950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253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77" y="383299"/>
            <a:ext cx="7979807" cy="1391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278" y="1764832"/>
            <a:ext cx="3914008" cy="864917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62595" indent="0">
              <a:buNone/>
              <a:defRPr sz="2024" b="1"/>
            </a:lvl2pPr>
            <a:lvl3pPr marL="925190" indent="0">
              <a:buNone/>
              <a:defRPr sz="1821" b="1"/>
            </a:lvl3pPr>
            <a:lvl4pPr marL="1387785" indent="0">
              <a:buNone/>
              <a:defRPr sz="1619" b="1"/>
            </a:lvl4pPr>
            <a:lvl5pPr marL="1850380" indent="0">
              <a:buNone/>
              <a:defRPr sz="1619" b="1"/>
            </a:lvl5pPr>
            <a:lvl6pPr marL="2312975" indent="0">
              <a:buNone/>
              <a:defRPr sz="1619" b="1"/>
            </a:lvl6pPr>
            <a:lvl7pPr marL="2775570" indent="0">
              <a:buNone/>
              <a:defRPr sz="1619" b="1"/>
            </a:lvl7pPr>
            <a:lvl8pPr marL="3238165" indent="0">
              <a:buNone/>
              <a:defRPr sz="1619" b="1"/>
            </a:lvl8pPr>
            <a:lvl9pPr marL="3700760" indent="0">
              <a:buNone/>
              <a:defRPr sz="161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278" y="2629749"/>
            <a:ext cx="3914008" cy="3867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3800" y="1764832"/>
            <a:ext cx="3933284" cy="864917"/>
          </a:xfrm>
        </p:spPr>
        <p:txBody>
          <a:bodyPr anchor="b"/>
          <a:lstStyle>
            <a:lvl1pPr marL="0" indent="0">
              <a:buNone/>
              <a:defRPr sz="2428" b="1"/>
            </a:lvl1pPr>
            <a:lvl2pPr marL="462595" indent="0">
              <a:buNone/>
              <a:defRPr sz="2024" b="1"/>
            </a:lvl2pPr>
            <a:lvl3pPr marL="925190" indent="0">
              <a:buNone/>
              <a:defRPr sz="1821" b="1"/>
            </a:lvl3pPr>
            <a:lvl4pPr marL="1387785" indent="0">
              <a:buNone/>
              <a:defRPr sz="1619" b="1"/>
            </a:lvl4pPr>
            <a:lvl5pPr marL="1850380" indent="0">
              <a:buNone/>
              <a:defRPr sz="1619" b="1"/>
            </a:lvl5pPr>
            <a:lvl6pPr marL="2312975" indent="0">
              <a:buNone/>
              <a:defRPr sz="1619" b="1"/>
            </a:lvl6pPr>
            <a:lvl7pPr marL="2775570" indent="0">
              <a:buNone/>
              <a:defRPr sz="1619" b="1"/>
            </a:lvl7pPr>
            <a:lvl8pPr marL="3238165" indent="0">
              <a:buNone/>
              <a:defRPr sz="1619" b="1"/>
            </a:lvl8pPr>
            <a:lvl9pPr marL="3700760" indent="0">
              <a:buNone/>
              <a:defRPr sz="161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3800" y="2629749"/>
            <a:ext cx="3933284" cy="3867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17867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8187" y="1583876"/>
            <a:ext cx="2883484" cy="5107713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21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21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2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592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04523" y="1966236"/>
            <a:ext cx="6447427" cy="42331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79143"/>
            <a:ext cx="9251950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85017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95955" cy="3073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5825" y="4125591"/>
            <a:ext cx="3096125" cy="30737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8784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70047" y="0"/>
            <a:ext cx="2148800" cy="4506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103150" y="2692556"/>
            <a:ext cx="2148800" cy="4506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3383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6333" y="1785455"/>
            <a:ext cx="2477451" cy="28330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14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78968" y="1785455"/>
            <a:ext cx="2477176" cy="28330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14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1327" y="1785455"/>
            <a:ext cx="2477176" cy="28330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14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79143"/>
            <a:ext cx="9251950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30905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85" y="1785456"/>
            <a:ext cx="2958270" cy="35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00" y="1785456"/>
            <a:ext cx="2958270" cy="35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601340" y="1923745"/>
            <a:ext cx="2731875" cy="2218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77878" y="1923745"/>
            <a:ext cx="2768300" cy="2218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79143"/>
            <a:ext cx="9251950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38223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2880723" y="1651279"/>
            <a:ext cx="3441721" cy="4761140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21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16" y="1510275"/>
            <a:ext cx="3413152" cy="57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08431" y="1703639"/>
            <a:ext cx="1968432" cy="42062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14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2831"/>
            <a:ext cx="9251950" cy="806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4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79143"/>
            <a:ext cx="9251950" cy="4031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76135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63546" y="3121841"/>
            <a:ext cx="4988404" cy="66286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42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46" y="3784701"/>
            <a:ext cx="4988404" cy="40315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12" y="5111492"/>
            <a:ext cx="1025865" cy="14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10" y="1330743"/>
            <a:ext cx="655723" cy="90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0" y="587615"/>
            <a:ext cx="447362" cy="62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022" y="2490332"/>
            <a:ext cx="364290" cy="5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1128787" y="1785456"/>
            <a:ext cx="2616181" cy="3628401"/>
            <a:chOff x="1115616" y="1275607"/>
            <a:chExt cx="2585656" cy="2592286"/>
          </a:xfrm>
        </p:grpSpPr>
        <p:pic>
          <p:nvPicPr>
            <p:cNvPr id="1026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21"/>
            </a:p>
          </p:txBody>
        </p:sp>
      </p:grpSp>
      <p:pic>
        <p:nvPicPr>
          <p:cNvPr id="1027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73" y="5009228"/>
            <a:ext cx="1493077" cy="222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53340" y="112009"/>
            <a:ext cx="1231491" cy="9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82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463038" y="6672697"/>
            <a:ext cx="2158328" cy="383297"/>
          </a:xfrm>
          <a:prstGeom prst="rect">
            <a:avLst/>
          </a:prstGeom>
        </p:spPr>
        <p:txBody>
          <a:bodyPr wrap="square" lIns="70372" tIns="35186" rIns="70372" bIns="35186" numCol="1" anchorCtr="0" compatLnSpc="1">
            <a:prstTxWarp prst="textNoShape">
              <a:avLst/>
            </a:prstTxWarp>
          </a:bodyPr>
          <a:lstStyle>
            <a:lvl1pPr defTabSz="712026"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rgbClr val="898989"/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pPr>
              <a:defRPr/>
            </a:pPr>
            <a:fld id="{5C7158E7-318C-4706-9D94-D235D155DE4B}" type="datetime1">
              <a:rPr lang="th-TH" altLang="th-TH"/>
              <a:pPr>
                <a:defRPr/>
              </a:pPr>
              <a:t>15/08/62</a:t>
            </a:fld>
            <a:endParaRPr lang="th-TH" alt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3160948" y="6672697"/>
            <a:ext cx="2930055" cy="383297"/>
          </a:xfrm>
          <a:prstGeom prst="rect">
            <a:avLst/>
          </a:prstGeom>
        </p:spPr>
        <p:txBody>
          <a:bodyPr wrap="square" lIns="70372" tIns="35186" rIns="70372" bIns="35186" numCol="1" anchorCtr="0" compatLnSpc="1">
            <a:prstTxWarp prst="textNoShape">
              <a:avLst/>
            </a:prstTxWarp>
          </a:bodyPr>
          <a:lstStyle>
            <a:lvl1pPr defTabSz="712026"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rgbClr val="898989"/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pPr>
              <a:defRPr/>
            </a:pPr>
            <a:endParaRPr lang="th-TH" alt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630585" y="6672697"/>
            <a:ext cx="2158328" cy="383297"/>
          </a:xfrm>
          <a:prstGeom prst="rect">
            <a:avLst/>
          </a:prstGeom>
        </p:spPr>
        <p:txBody>
          <a:bodyPr wrap="square" lIns="70372" tIns="35186" rIns="70372" bIns="35186" numCol="1" anchorCtr="0" compatLnSpc="1">
            <a:prstTxWarp prst="textNoShape">
              <a:avLst/>
            </a:prstTxWarp>
          </a:bodyPr>
          <a:lstStyle>
            <a:lvl1pPr defTabSz="712026" fontAlgn="base" latinLnBrk="1">
              <a:spcBef>
                <a:spcPct val="0"/>
              </a:spcBef>
              <a:spcAft>
                <a:spcPct val="0"/>
              </a:spcAft>
              <a:defRPr kumimoji="1">
                <a:solidFill>
                  <a:srgbClr val="898989"/>
                </a:solidFill>
                <a:latin typeface="Gulim" pitchFamily="34" charset="-127"/>
                <a:ea typeface="Gulim" pitchFamily="34" charset="-127"/>
              </a:defRPr>
            </a:lvl1pPr>
          </a:lstStyle>
          <a:p>
            <a:pPr>
              <a:defRPr/>
            </a:pPr>
            <a:fld id="{598C1D38-140A-4B2E-8D8D-0CBE164A3C0D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40592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860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788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76" y="479954"/>
            <a:ext cx="2983995" cy="1679840"/>
          </a:xfrm>
        </p:spPr>
        <p:txBody>
          <a:bodyPr anchor="b"/>
          <a:lstStyle>
            <a:lvl1pPr>
              <a:defRPr sz="32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3284" y="1036570"/>
            <a:ext cx="4683800" cy="5116178"/>
          </a:xfrm>
        </p:spPr>
        <p:txBody>
          <a:bodyPr/>
          <a:lstStyle>
            <a:lvl1pPr>
              <a:defRPr sz="3238"/>
            </a:lvl1pPr>
            <a:lvl2pPr>
              <a:defRPr sz="2833"/>
            </a:lvl2pPr>
            <a:lvl3pPr>
              <a:defRPr sz="2428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276" y="2159794"/>
            <a:ext cx="2983995" cy="4001285"/>
          </a:xfrm>
        </p:spPr>
        <p:txBody>
          <a:bodyPr/>
          <a:lstStyle>
            <a:lvl1pPr marL="0" indent="0">
              <a:buNone/>
              <a:defRPr sz="1619"/>
            </a:lvl1pPr>
            <a:lvl2pPr marL="462595" indent="0">
              <a:buNone/>
              <a:defRPr sz="1417"/>
            </a:lvl2pPr>
            <a:lvl3pPr marL="925190" indent="0">
              <a:buNone/>
              <a:defRPr sz="1214"/>
            </a:lvl3pPr>
            <a:lvl4pPr marL="1387785" indent="0">
              <a:buNone/>
              <a:defRPr sz="1012"/>
            </a:lvl4pPr>
            <a:lvl5pPr marL="1850380" indent="0">
              <a:buNone/>
              <a:defRPr sz="1012"/>
            </a:lvl5pPr>
            <a:lvl6pPr marL="2312975" indent="0">
              <a:buNone/>
              <a:defRPr sz="1012"/>
            </a:lvl6pPr>
            <a:lvl7pPr marL="2775570" indent="0">
              <a:buNone/>
              <a:defRPr sz="1012"/>
            </a:lvl7pPr>
            <a:lvl8pPr marL="3238165" indent="0">
              <a:buNone/>
              <a:defRPr sz="1012"/>
            </a:lvl8pPr>
            <a:lvl9pPr marL="3700760" indent="0">
              <a:buNone/>
              <a:defRPr sz="10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25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76" y="479954"/>
            <a:ext cx="2983995" cy="1679840"/>
          </a:xfrm>
        </p:spPr>
        <p:txBody>
          <a:bodyPr anchor="b"/>
          <a:lstStyle>
            <a:lvl1pPr>
              <a:defRPr sz="32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33284" y="1036570"/>
            <a:ext cx="4683800" cy="5116178"/>
          </a:xfrm>
        </p:spPr>
        <p:txBody>
          <a:bodyPr anchor="t"/>
          <a:lstStyle>
            <a:lvl1pPr marL="0" indent="0">
              <a:buNone/>
              <a:defRPr sz="3238"/>
            </a:lvl1pPr>
            <a:lvl2pPr marL="462595" indent="0">
              <a:buNone/>
              <a:defRPr sz="2833"/>
            </a:lvl2pPr>
            <a:lvl3pPr marL="925190" indent="0">
              <a:buNone/>
              <a:defRPr sz="2428"/>
            </a:lvl3pPr>
            <a:lvl4pPr marL="1387785" indent="0">
              <a:buNone/>
              <a:defRPr sz="2024"/>
            </a:lvl4pPr>
            <a:lvl5pPr marL="1850380" indent="0">
              <a:buNone/>
              <a:defRPr sz="2024"/>
            </a:lvl5pPr>
            <a:lvl6pPr marL="2312975" indent="0">
              <a:buNone/>
              <a:defRPr sz="2024"/>
            </a:lvl6pPr>
            <a:lvl7pPr marL="2775570" indent="0">
              <a:buNone/>
              <a:defRPr sz="2024"/>
            </a:lvl7pPr>
            <a:lvl8pPr marL="3238165" indent="0">
              <a:buNone/>
              <a:defRPr sz="2024"/>
            </a:lvl8pPr>
            <a:lvl9pPr marL="3700760" indent="0">
              <a:buNone/>
              <a:defRPr sz="202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276" y="2159794"/>
            <a:ext cx="2983995" cy="4001285"/>
          </a:xfrm>
        </p:spPr>
        <p:txBody>
          <a:bodyPr/>
          <a:lstStyle>
            <a:lvl1pPr marL="0" indent="0">
              <a:buNone/>
              <a:defRPr sz="1619"/>
            </a:lvl1pPr>
            <a:lvl2pPr marL="462595" indent="0">
              <a:buNone/>
              <a:defRPr sz="1417"/>
            </a:lvl2pPr>
            <a:lvl3pPr marL="925190" indent="0">
              <a:buNone/>
              <a:defRPr sz="1214"/>
            </a:lvl3pPr>
            <a:lvl4pPr marL="1387785" indent="0">
              <a:buNone/>
              <a:defRPr sz="1012"/>
            </a:lvl4pPr>
            <a:lvl5pPr marL="1850380" indent="0">
              <a:buNone/>
              <a:defRPr sz="1012"/>
            </a:lvl5pPr>
            <a:lvl6pPr marL="2312975" indent="0">
              <a:buNone/>
              <a:defRPr sz="1012"/>
            </a:lvl6pPr>
            <a:lvl7pPr marL="2775570" indent="0">
              <a:buNone/>
              <a:defRPr sz="1012"/>
            </a:lvl7pPr>
            <a:lvl8pPr marL="3238165" indent="0">
              <a:buNone/>
              <a:defRPr sz="1012"/>
            </a:lvl8pPr>
            <a:lvl9pPr marL="3700760" indent="0">
              <a:buNone/>
              <a:defRPr sz="10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120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6072" y="383299"/>
            <a:ext cx="79798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6072" y="1916484"/>
            <a:ext cx="797980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071" y="6672698"/>
            <a:ext cx="208168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717F6-7689-4D17-BDEE-A41C4EFDD3C1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4709" y="6672698"/>
            <a:ext cx="312253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34190" y="6672698"/>
            <a:ext cx="208168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60534-2EF0-46B7-9492-5FF2A3FCF85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610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25190" rtl="0" eaLnBrk="1" latinLnBrk="0" hangingPunct="1">
        <a:lnSpc>
          <a:spcPct val="90000"/>
        </a:lnSpc>
        <a:spcBef>
          <a:spcPct val="0"/>
        </a:spcBef>
        <a:buNone/>
        <a:defRPr sz="44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297" indent="-231297" algn="l" defTabSz="925190" rtl="0" eaLnBrk="1" latinLnBrk="0" hangingPunct="1">
        <a:lnSpc>
          <a:spcPct val="90000"/>
        </a:lnSpc>
        <a:spcBef>
          <a:spcPts val="1012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9389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428" kern="1200">
          <a:solidFill>
            <a:schemeClr val="tx1"/>
          </a:solidFill>
          <a:latin typeface="+mn-lt"/>
          <a:ea typeface="+mn-ea"/>
          <a:cs typeface="+mn-cs"/>
        </a:defRPr>
      </a:lvl2pPr>
      <a:lvl3pPr marL="115648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3pPr>
      <a:lvl4pPr marL="161908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4pPr>
      <a:lvl5pPr marL="208167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5pPr>
      <a:lvl6pPr marL="254427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6pPr>
      <a:lvl7pPr marL="300686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7pPr>
      <a:lvl8pPr marL="346946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8pPr>
      <a:lvl9pPr marL="393205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1pPr>
      <a:lvl2pPr marL="46259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2pPr>
      <a:lvl3pPr marL="92519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3pPr>
      <a:lvl4pPr marL="138778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4pPr>
      <a:lvl5pPr marL="185038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5pPr>
      <a:lvl6pPr marL="231297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6pPr>
      <a:lvl7pPr marL="277557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7pPr>
      <a:lvl8pPr marL="323816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8pPr>
      <a:lvl9pPr marL="370076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2598" y="288306"/>
            <a:ext cx="8326755" cy="1199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598" y="1679844"/>
            <a:ext cx="8326755" cy="4751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598" y="6672701"/>
            <a:ext cx="215878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1083" y="6672701"/>
            <a:ext cx="2929784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0564" y="6672701"/>
            <a:ext cx="215878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E7820F-0557-4167-BF37-DBB8C554F42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3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693892" rtl="0" eaLnBrk="1" latinLnBrk="0" hangingPunct="1">
        <a:spcBef>
          <a:spcPct val="0"/>
        </a:spcBef>
        <a:buNone/>
        <a:defRPr sz="33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210" indent="-260210" algn="l" defTabSz="69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28" kern="1200">
          <a:solidFill>
            <a:schemeClr val="tx1"/>
          </a:solidFill>
          <a:latin typeface="+mn-lt"/>
          <a:ea typeface="+mn-ea"/>
          <a:cs typeface="+mn-cs"/>
        </a:defRPr>
      </a:lvl1pPr>
      <a:lvl2pPr marL="563788" indent="-216842" algn="l" defTabSz="69389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25" kern="1200">
          <a:solidFill>
            <a:schemeClr val="tx1"/>
          </a:solidFill>
          <a:latin typeface="+mn-lt"/>
          <a:ea typeface="+mn-ea"/>
          <a:cs typeface="+mn-cs"/>
        </a:defRPr>
      </a:lvl2pPr>
      <a:lvl3pPr marL="867366" indent="-173473" algn="l" defTabSz="69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3pPr>
      <a:lvl4pPr marL="1214312" indent="-173473" algn="l" defTabSz="6938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518" kern="1200">
          <a:solidFill>
            <a:schemeClr val="tx1"/>
          </a:solidFill>
          <a:latin typeface="+mn-lt"/>
          <a:ea typeface="+mn-ea"/>
          <a:cs typeface="+mn-cs"/>
        </a:defRPr>
      </a:lvl4pPr>
      <a:lvl5pPr marL="1561258" indent="-173473" algn="l" defTabSz="693892" rtl="0" eaLnBrk="1" latinLnBrk="0" hangingPunct="1">
        <a:spcBef>
          <a:spcPct val="20000"/>
        </a:spcBef>
        <a:buFont typeface="Arial" panose="020B0604020202020204" pitchFamily="34" charset="0"/>
        <a:buChar char="»"/>
        <a:defRPr sz="1518" kern="1200">
          <a:solidFill>
            <a:schemeClr val="tx1"/>
          </a:solidFill>
          <a:latin typeface="+mn-lt"/>
          <a:ea typeface="+mn-ea"/>
          <a:cs typeface="+mn-cs"/>
        </a:defRPr>
      </a:lvl5pPr>
      <a:lvl6pPr marL="1908204" indent="-173473" algn="l" defTabSz="69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8" kern="1200">
          <a:solidFill>
            <a:schemeClr val="tx1"/>
          </a:solidFill>
          <a:latin typeface="+mn-lt"/>
          <a:ea typeface="+mn-ea"/>
          <a:cs typeface="+mn-cs"/>
        </a:defRPr>
      </a:lvl6pPr>
      <a:lvl7pPr marL="2255150" indent="-173473" algn="l" defTabSz="69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8" kern="1200">
          <a:solidFill>
            <a:schemeClr val="tx1"/>
          </a:solidFill>
          <a:latin typeface="+mn-lt"/>
          <a:ea typeface="+mn-ea"/>
          <a:cs typeface="+mn-cs"/>
        </a:defRPr>
      </a:lvl7pPr>
      <a:lvl8pPr marL="2602097" indent="-173473" algn="l" defTabSz="69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8" kern="1200">
          <a:solidFill>
            <a:schemeClr val="tx1"/>
          </a:solidFill>
          <a:latin typeface="+mn-lt"/>
          <a:ea typeface="+mn-ea"/>
          <a:cs typeface="+mn-cs"/>
        </a:defRPr>
      </a:lvl8pPr>
      <a:lvl9pPr marL="2949043" indent="-173473" algn="l" defTabSz="69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346946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2pPr>
      <a:lvl3pPr marL="693892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3pPr>
      <a:lvl4pPr marL="1040839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4pPr>
      <a:lvl5pPr marL="1387785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5pPr>
      <a:lvl6pPr marL="1734731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6pPr>
      <a:lvl7pPr marL="2081677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7pPr>
      <a:lvl8pPr marL="2428624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8pPr>
      <a:lvl9pPr marL="2775570" algn="l" defTabSz="693892" rtl="0" eaLnBrk="1" latinLnBrk="0" hangingPunct="1">
        <a:defRPr sz="2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6072" y="383299"/>
            <a:ext cx="79798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6072" y="1916484"/>
            <a:ext cx="797980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071" y="6672698"/>
            <a:ext cx="208168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FD16A-B3B8-424D-9324-EC60F7C6BB5F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4709" y="6672698"/>
            <a:ext cx="312253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34190" y="6672698"/>
            <a:ext cx="208168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5E500-7551-4733-B4B3-502EEE7FC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3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25190" rtl="0" eaLnBrk="1" latinLnBrk="0" hangingPunct="1">
        <a:lnSpc>
          <a:spcPct val="90000"/>
        </a:lnSpc>
        <a:spcBef>
          <a:spcPct val="0"/>
        </a:spcBef>
        <a:buNone/>
        <a:defRPr sz="44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297" indent="-231297" algn="l" defTabSz="925190" rtl="0" eaLnBrk="1" latinLnBrk="0" hangingPunct="1">
        <a:lnSpc>
          <a:spcPct val="90000"/>
        </a:lnSpc>
        <a:spcBef>
          <a:spcPts val="1012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9389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428" kern="1200">
          <a:solidFill>
            <a:schemeClr val="tx1"/>
          </a:solidFill>
          <a:latin typeface="+mn-lt"/>
          <a:ea typeface="+mn-ea"/>
          <a:cs typeface="+mn-cs"/>
        </a:defRPr>
      </a:lvl2pPr>
      <a:lvl3pPr marL="115648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3pPr>
      <a:lvl4pPr marL="161908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4pPr>
      <a:lvl5pPr marL="208167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5pPr>
      <a:lvl6pPr marL="254427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6pPr>
      <a:lvl7pPr marL="300686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7pPr>
      <a:lvl8pPr marL="3469462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8pPr>
      <a:lvl9pPr marL="3932057" indent="-231297" algn="l" defTabSz="925190" rtl="0" eaLnBrk="1" latinLnBrk="0" hangingPunct="1">
        <a:lnSpc>
          <a:spcPct val="90000"/>
        </a:lnSpc>
        <a:spcBef>
          <a:spcPts val="506"/>
        </a:spcBef>
        <a:buFont typeface="Arial" panose="020B0604020202020204" pitchFamily="34" charset="0"/>
        <a:buChar char="•"/>
        <a:defRPr sz="18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1pPr>
      <a:lvl2pPr marL="46259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2pPr>
      <a:lvl3pPr marL="92519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3pPr>
      <a:lvl4pPr marL="138778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4pPr>
      <a:lvl5pPr marL="185038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5pPr>
      <a:lvl6pPr marL="231297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6pPr>
      <a:lvl7pPr marL="277557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7pPr>
      <a:lvl8pPr marL="3238165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8pPr>
      <a:lvl9pPr marL="3700760" algn="l" defTabSz="925190" rtl="0" eaLnBrk="1" latinLnBrk="0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62598" y="288306"/>
            <a:ext cx="8326755" cy="1199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62598" y="1679840"/>
            <a:ext cx="8326755" cy="4751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62598" y="6672697"/>
            <a:ext cx="215878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D079-AC2A-4CEA-9FDE-113B563BA9C0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61083" y="6672697"/>
            <a:ext cx="2929784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630564" y="6672697"/>
            <a:ext cx="215878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63453-8901-4AD5-B90E-1E30A77A710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567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25190" rtl="0" eaLnBrk="1" latinLnBrk="0" hangingPunct="1">
        <a:spcBef>
          <a:spcPct val="0"/>
        </a:spcBef>
        <a:buNone/>
        <a:defRPr sz="44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946" indent="-346946" algn="l" defTabSz="925190" rtl="0" eaLnBrk="1" latinLnBrk="0" hangingPunct="1">
        <a:spcBef>
          <a:spcPct val="20000"/>
        </a:spcBef>
        <a:buFont typeface="Arial" pitchFamily="34" charset="0"/>
        <a:buChar char="•"/>
        <a:defRPr sz="3238" kern="1200">
          <a:solidFill>
            <a:schemeClr val="tx1"/>
          </a:solidFill>
          <a:latin typeface="+mn-lt"/>
          <a:ea typeface="+mn-ea"/>
          <a:cs typeface="+mn-cs"/>
        </a:defRPr>
      </a:lvl1pPr>
      <a:lvl2pPr marL="751717" indent="-289122" algn="l" defTabSz="925190" rtl="0" eaLnBrk="1" latinLnBrk="0" hangingPunct="1">
        <a:spcBef>
          <a:spcPct val="20000"/>
        </a:spcBef>
        <a:buFont typeface="Arial" pitchFamily="34" charset="0"/>
        <a:buChar char="–"/>
        <a:defRPr sz="2833" kern="1200">
          <a:solidFill>
            <a:schemeClr val="tx1"/>
          </a:solidFill>
          <a:latin typeface="+mn-lt"/>
          <a:ea typeface="+mn-ea"/>
          <a:cs typeface="+mn-cs"/>
        </a:defRPr>
      </a:lvl2pPr>
      <a:lvl3pPr marL="1156487" indent="-231297" algn="l" defTabSz="925190" rtl="0" eaLnBrk="1" latinLnBrk="0" hangingPunct="1">
        <a:spcBef>
          <a:spcPct val="20000"/>
        </a:spcBef>
        <a:buFont typeface="Arial" pitchFamily="34" charset="0"/>
        <a:buChar char="•"/>
        <a:defRPr sz="2428" kern="1200">
          <a:solidFill>
            <a:schemeClr val="tx1"/>
          </a:solidFill>
          <a:latin typeface="+mn-lt"/>
          <a:ea typeface="+mn-ea"/>
          <a:cs typeface="+mn-cs"/>
        </a:defRPr>
      </a:lvl3pPr>
      <a:lvl4pPr marL="1619082" indent="-231297" algn="l" defTabSz="925190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81677" indent="-231297" algn="l" defTabSz="925190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44272" indent="-231297" algn="l" defTabSz="925190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3006867" indent="-231297" algn="l" defTabSz="925190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69462" indent="-231297" algn="l" defTabSz="925190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932057" indent="-231297" algn="l" defTabSz="925190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462595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2pPr>
      <a:lvl3pPr marL="925190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387785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4pPr>
      <a:lvl5pPr marL="1850380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5pPr>
      <a:lvl6pPr marL="2312975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6pPr>
      <a:lvl7pPr marL="2775570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7pPr>
      <a:lvl8pPr marL="3238165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8pPr>
      <a:lvl9pPr marL="3700760" algn="l" defTabSz="925190" rtl="0" eaLnBrk="1" latinLnBrk="0" hangingPunct="1">
        <a:defRPr sz="2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8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9" r:id="rId13"/>
    <p:sldLayoutId id="2147483760" r:id="rId14"/>
  </p:sldLayoutIdLst>
  <p:hf hdr="0" ftr="0" dt="0"/>
  <p:txStyles>
    <p:titleStyle>
      <a:lvl1pPr algn="ctr" defTabSz="925190" rtl="0" eaLnBrk="1" latinLnBrk="1" hangingPunct="1">
        <a:spcBef>
          <a:spcPct val="0"/>
        </a:spcBef>
        <a:buNone/>
        <a:defRPr sz="44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6946" indent="-346946" algn="l" defTabSz="925190" rtl="0" eaLnBrk="1" latinLnBrk="1" hangingPunct="1">
        <a:spcBef>
          <a:spcPct val="20000"/>
        </a:spcBef>
        <a:buFont typeface="Arial" pitchFamily="34" charset="0"/>
        <a:buChar char="•"/>
        <a:defRPr sz="3238" kern="1200">
          <a:solidFill>
            <a:schemeClr val="tx1"/>
          </a:solidFill>
          <a:latin typeface="+mn-lt"/>
          <a:ea typeface="+mn-ea"/>
          <a:cs typeface="+mn-cs"/>
        </a:defRPr>
      </a:lvl1pPr>
      <a:lvl2pPr marL="751717" indent="-289122" algn="l" defTabSz="925190" rtl="0" eaLnBrk="1" latinLnBrk="1" hangingPunct="1">
        <a:spcBef>
          <a:spcPct val="20000"/>
        </a:spcBef>
        <a:buFont typeface="Arial" pitchFamily="34" charset="0"/>
        <a:buChar char="–"/>
        <a:defRPr sz="2833" kern="1200">
          <a:solidFill>
            <a:schemeClr val="tx1"/>
          </a:solidFill>
          <a:latin typeface="+mn-lt"/>
          <a:ea typeface="+mn-ea"/>
          <a:cs typeface="+mn-cs"/>
        </a:defRPr>
      </a:lvl2pPr>
      <a:lvl3pPr marL="1156487" indent="-231297" algn="l" defTabSz="925190" rtl="0" eaLnBrk="1" latinLnBrk="1" hangingPunct="1">
        <a:spcBef>
          <a:spcPct val="20000"/>
        </a:spcBef>
        <a:buFont typeface="Arial" pitchFamily="34" charset="0"/>
        <a:buChar char="•"/>
        <a:defRPr sz="2428" kern="1200">
          <a:solidFill>
            <a:schemeClr val="tx1"/>
          </a:solidFill>
          <a:latin typeface="+mn-lt"/>
          <a:ea typeface="+mn-ea"/>
          <a:cs typeface="+mn-cs"/>
        </a:defRPr>
      </a:lvl3pPr>
      <a:lvl4pPr marL="1619082" indent="-231297" algn="l" defTabSz="925190" rtl="0" eaLnBrk="1" latinLnBrk="1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81677" indent="-231297" algn="l" defTabSz="925190" rtl="0" eaLnBrk="1" latinLnBrk="1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44272" indent="-231297" algn="l" defTabSz="925190" rtl="0" eaLnBrk="1" latinLnBrk="1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3006867" indent="-231297" algn="l" defTabSz="925190" rtl="0" eaLnBrk="1" latinLnBrk="1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69462" indent="-231297" algn="l" defTabSz="925190" rtl="0" eaLnBrk="1" latinLnBrk="1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932057" indent="-231297" algn="l" defTabSz="925190" rtl="0" eaLnBrk="1" latinLnBrk="1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1pPr>
      <a:lvl2pPr marL="462595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2pPr>
      <a:lvl3pPr marL="925190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3pPr>
      <a:lvl4pPr marL="1387785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4pPr>
      <a:lvl5pPr marL="1850380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5pPr>
      <a:lvl6pPr marL="2312975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6pPr>
      <a:lvl7pPr marL="2775570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7pPr>
      <a:lvl8pPr marL="3238165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8pPr>
      <a:lvl9pPr marL="3700760" algn="l" defTabSz="925190" rtl="0" eaLnBrk="1" latinLnBrk="1" hangingPunct="1">
        <a:defRPr sz="18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5" Type="http://schemas.openxmlformats.org/officeDocument/2006/relationships/image" Target="../media/image52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4.gif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jpe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52" y="2087132"/>
            <a:ext cx="8871045" cy="39793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4452" b="1" dirty="0">
                <a:solidFill>
                  <a:srgbClr val="002060"/>
                </a:solidFill>
                <a:latin typeface="Algerian" panose="04020705040A02060702" pitchFamily="82" charset="0"/>
                <a:cs typeface="TH K2D July8" panose="02000506000000020004" pitchFamily="2" charset="-34"/>
              </a:rPr>
              <a:t>การดำเนินงาน </a:t>
            </a:r>
          </a:p>
          <a:p>
            <a:pPr marL="0" indent="0">
              <a:buNone/>
            </a:pPr>
            <a:endParaRPr lang="th-TH" sz="4452" b="1" dirty="0">
              <a:solidFill>
                <a:srgbClr val="002060"/>
              </a:solidFill>
              <a:latin typeface="Algerian" panose="04020705040A02060702" pitchFamily="82" charset="0"/>
              <a:cs typeface="TH K2D July8" panose="02000506000000020004" pitchFamily="2" charset="-34"/>
            </a:endParaRPr>
          </a:p>
          <a:p>
            <a:pPr marL="0" indent="0">
              <a:buNone/>
            </a:pPr>
            <a:endParaRPr lang="th-TH" sz="4452" b="1" dirty="0">
              <a:solidFill>
                <a:srgbClr val="002060"/>
              </a:solidFill>
              <a:latin typeface="Algerian" panose="04020705040A02060702" pitchFamily="82" charset="0"/>
              <a:cs typeface="TH K2D July8" panose="02000506000000020004" pitchFamily="2" charset="-34"/>
            </a:endParaRPr>
          </a:p>
          <a:p>
            <a:pPr marL="0" indent="0" algn="r">
              <a:buNone/>
            </a:pPr>
            <a:r>
              <a:rPr lang="th-TH" sz="6600" b="1" dirty="0">
                <a:solidFill>
                  <a:srgbClr val="C000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เครือข่ายสุขภาพภาคประชาชน</a:t>
            </a:r>
            <a:endParaRPr lang="th-TH" sz="6600" b="1" dirty="0">
              <a:solidFill>
                <a:schemeClr val="accent4">
                  <a:lumMod val="75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57" y="2793863"/>
            <a:ext cx="1013035" cy="1092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3"/>
          <a:stretch/>
        </p:blipFill>
        <p:spPr>
          <a:xfrm>
            <a:off x="3043685" y="2793863"/>
            <a:ext cx="1384498" cy="1162822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6187903"/>
            <a:ext cx="9251950" cy="1017715"/>
          </a:xfrm>
          <a:prstGeom prst="rect">
            <a:avLst/>
          </a:prstGeom>
          <a:solidFill>
            <a:srgbClr val="265D35"/>
          </a:solidFill>
        </p:spPr>
        <p:txBody>
          <a:bodyPr vert="horz" lIns="91440" tIns="45720" rIns="91440" bIns="45720" rtlCol="0">
            <a:normAutofit/>
          </a:bodyPr>
          <a:lstStyle>
            <a:lvl1pPr marL="231297" indent="-231297" algn="l" defTabSz="925190" rtl="0" eaLnBrk="1" latinLnBrk="0" hangingPunct="1">
              <a:lnSpc>
                <a:spcPct val="90000"/>
              </a:lnSpc>
              <a:spcBef>
                <a:spcPts val="1012"/>
              </a:spcBef>
              <a:buFont typeface="Arial" panose="020B0604020202020204" pitchFamily="34" charset="0"/>
              <a:buChar char="•"/>
              <a:defRPr sz="2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3892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24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6487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9082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18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1677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18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4272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18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6867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18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9462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18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2057" indent="-231297" algn="l" defTabSz="925190" rtl="0" eaLnBrk="1" latinLnBrk="0" hangingPunct="1">
              <a:lnSpc>
                <a:spcPct val="90000"/>
              </a:lnSpc>
              <a:spcBef>
                <a:spcPts val="506"/>
              </a:spcBef>
              <a:buFont typeface="Arial" panose="020B0604020202020204" pitchFamily="34" charset="0"/>
              <a:buChar char="•"/>
              <a:defRPr sz="18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dirty="0">
              <a:solidFill>
                <a:schemeClr val="bg1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63" b="99767" l="1762" r="18756">
                        <a14:foregroundMark x1="5389" y1="49767" x2="10674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2" r="81286"/>
          <a:stretch/>
        </p:blipFill>
        <p:spPr>
          <a:xfrm>
            <a:off x="0" y="4561956"/>
            <a:ext cx="1149886" cy="161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39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80" y="1835016"/>
            <a:ext cx="2719735" cy="4524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94"/>
          <a:stretch/>
        </p:blipFill>
        <p:spPr>
          <a:xfrm>
            <a:off x="0" y="137587"/>
            <a:ext cx="9251950" cy="14269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10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751948" y="478450"/>
            <a:ext cx="2087776" cy="316514"/>
          </a:xfrm>
          <a:prstGeom prst="rect">
            <a:avLst/>
          </a:prstGeom>
          <a:solidFill>
            <a:srgbClr val="F6F5EE"/>
          </a:solidFill>
          <a:ln>
            <a:solidFill>
              <a:srgbClr val="F6F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th-TH" sz="1062" b="1" dirty="0">
                <a:solidFill>
                  <a:srgbClr val="2E7A47"/>
                </a:solidFill>
                <a:cs typeface="+mj-cs"/>
              </a:rPr>
              <a:t>สำนักงานสนับสนุนบริการสุขภาพเขต </a:t>
            </a:r>
            <a:r>
              <a:rPr lang="en-US" sz="1062" b="1" dirty="0">
                <a:solidFill>
                  <a:srgbClr val="2E7A47"/>
                </a:solidFill>
                <a:cs typeface="+mj-cs"/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3891" y="124044"/>
            <a:ext cx="1652134" cy="297557"/>
          </a:xfrm>
          <a:prstGeom prst="rect">
            <a:avLst/>
          </a:prstGeom>
          <a:solidFill>
            <a:srgbClr val="F6F5EE"/>
          </a:solidFill>
          <a:ln>
            <a:solidFill>
              <a:srgbClr val="F6F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6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1" y="1835016"/>
            <a:ext cx="2894461" cy="4523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585282" y="5619878"/>
            <a:ext cx="2390293" cy="46596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28" b="1" dirty="0">
                <a:latin typeface="AngsanaUPC" panose="02020603050405020304" pitchFamily="18" charset="-34"/>
                <a:cs typeface="AngsanaUPC" panose="02020603050405020304" pitchFamily="18" charset="-34"/>
              </a:rPr>
              <a:t>Mobile App: Smart </a:t>
            </a:r>
            <a:r>
              <a:rPr lang="th-TH" sz="2428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อสม.</a:t>
            </a:r>
            <a:endParaRPr lang="en-US" sz="2428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218" y="5674375"/>
            <a:ext cx="2150865" cy="4204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25" dirty="0">
                <a:latin typeface="AngsanaUPC" panose="02020603050405020304" pitchFamily="18" charset="-34"/>
                <a:cs typeface="AngsanaUPC" panose="02020603050405020304" pitchFamily="18" charset="-34"/>
              </a:rPr>
              <a:t>Website : </a:t>
            </a:r>
            <a:r>
              <a:rPr lang="en-US" sz="2125" b="1" dirty="0">
                <a:latin typeface="AngsanaUPC" panose="02020603050405020304" pitchFamily="18" charset="-34"/>
                <a:cs typeface="AngsanaUPC" panose="02020603050405020304" pitchFamily="18" charset="-34"/>
              </a:rPr>
              <a:t>www.</a:t>
            </a:r>
            <a:r>
              <a:rPr lang="th-TH" sz="2125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อสม.</a:t>
            </a:r>
            <a:r>
              <a:rPr lang="en-US" sz="2125" b="1" dirty="0">
                <a:latin typeface="AngsanaUPC" panose="02020603050405020304" pitchFamily="18" charset="-34"/>
                <a:cs typeface="AngsanaUPC" panose="02020603050405020304" pitchFamily="18" charset="-34"/>
              </a:rPr>
              <a:t>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14" y="1788582"/>
            <a:ext cx="2570315" cy="4569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6499824" y="5619878"/>
            <a:ext cx="2390293" cy="4359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26" b="1" dirty="0">
                <a:latin typeface="AngsanaUPC" panose="02020603050405020304" pitchFamily="18" charset="-34"/>
                <a:cs typeface="AngsanaUPC" panose="02020603050405020304" pitchFamily="18" charset="-34"/>
              </a:rPr>
              <a:t>Mobile </a:t>
            </a:r>
            <a:r>
              <a:rPr lang="en-US" sz="2226" b="1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App:RDU</a:t>
            </a:r>
            <a:r>
              <a:rPr lang="en-US" sz="2226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226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รู้เรื่องยา </a:t>
            </a:r>
            <a:endParaRPr lang="en-US" sz="2226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94"/>
          <a:stretch/>
        </p:blipFill>
        <p:spPr>
          <a:xfrm>
            <a:off x="0" y="137587"/>
            <a:ext cx="9251950" cy="14269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1AEB2-5B20-424C-9422-B64C1C324178}" type="slidenum">
              <a:rPr lang="th-TH" smtClean="0"/>
              <a:pPr/>
              <a:t>11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751948" y="478450"/>
            <a:ext cx="2087776" cy="316514"/>
          </a:xfrm>
          <a:prstGeom prst="rect">
            <a:avLst/>
          </a:prstGeom>
          <a:solidFill>
            <a:srgbClr val="F6F5EE"/>
          </a:solidFill>
          <a:ln>
            <a:solidFill>
              <a:srgbClr val="F6F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th-TH" sz="1062" b="1" dirty="0">
                <a:solidFill>
                  <a:srgbClr val="2E7A47"/>
                </a:solidFill>
                <a:cs typeface="+mj-cs"/>
              </a:rPr>
              <a:t>สำนักงานสนับสนุนบริการสุขภาพเขต </a:t>
            </a:r>
            <a:r>
              <a:rPr lang="en-US" sz="1062" b="1" dirty="0">
                <a:solidFill>
                  <a:srgbClr val="2E7A47"/>
                </a:solidFill>
                <a:cs typeface="+mj-cs"/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3891" y="124044"/>
            <a:ext cx="1652134" cy="297557"/>
          </a:xfrm>
          <a:prstGeom prst="rect">
            <a:avLst/>
          </a:prstGeom>
          <a:solidFill>
            <a:srgbClr val="F6F5EE"/>
          </a:solidFill>
          <a:ln>
            <a:solidFill>
              <a:srgbClr val="F6F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6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35" y="1772533"/>
            <a:ext cx="3016935" cy="5283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68" y="1767840"/>
            <a:ext cx="2908182" cy="5285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8" y="1772533"/>
            <a:ext cx="2844863" cy="5281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9" y="6219433"/>
            <a:ext cx="840486" cy="840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53" y="6182168"/>
            <a:ext cx="871405" cy="8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16110"/>
          <a:stretch/>
        </p:blipFill>
        <p:spPr>
          <a:xfrm>
            <a:off x="81888" y="122831"/>
            <a:ext cx="4432157" cy="68990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0" b="12664"/>
          <a:stretch/>
        </p:blipFill>
        <p:spPr>
          <a:xfrm>
            <a:off x="4625975" y="122831"/>
            <a:ext cx="4395537" cy="6899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071" y="5391150"/>
            <a:ext cx="2188341" cy="409149"/>
          </a:xfrm>
          <a:prstGeom prst="rect">
            <a:avLst/>
          </a:prstGeom>
          <a:noFill/>
          <a:ln w="38100">
            <a:solidFill>
              <a:srgbClr val="B12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6068704" y="4792639"/>
            <a:ext cx="1123950" cy="843886"/>
          </a:xfrm>
          <a:prstGeom prst="rect">
            <a:avLst/>
          </a:prstGeom>
          <a:noFill/>
          <a:ln w="38100">
            <a:solidFill>
              <a:srgbClr val="B12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7381164" y="3125338"/>
            <a:ext cx="1123950" cy="723332"/>
          </a:xfrm>
          <a:prstGeom prst="rect">
            <a:avLst/>
          </a:prstGeom>
          <a:noFill/>
          <a:ln w="38100">
            <a:solidFill>
              <a:srgbClr val="B12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939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878"/>
            <a:ext cx="9251950" cy="5373427"/>
          </a:xfrm>
        </p:spPr>
      </p:pic>
    </p:spTree>
    <p:extLst>
      <p:ext uri="{BB962C8B-B14F-4D97-AF65-F5344CB8AC3E}">
        <p14:creationId xmlns:p14="http://schemas.microsoft.com/office/powerpoint/2010/main" val="298403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b="1" dirty="0">
                <a:solidFill>
                  <a:schemeClr val="accent5">
                    <a:lumMod val="50000"/>
                  </a:schemeClr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เป้าหมายการดำเนินงาน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6073" y="1586577"/>
            <a:ext cx="486397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251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600" b="1" dirty="0">
                <a:solidFill>
                  <a:schemeClr val="accent3">
                    <a:lumMod val="50000"/>
                  </a:schemeClr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อำเภอละ </a:t>
            </a:r>
            <a:r>
              <a:rPr lang="en-US" sz="6600" b="1" dirty="0">
                <a:solidFill>
                  <a:srgbClr val="C0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100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6600" b="1" dirty="0">
                <a:solidFill>
                  <a:schemeClr val="accent3">
                    <a:lumMod val="50000"/>
                  </a:schemeClr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คน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59706" y="1760557"/>
            <a:ext cx="244807" cy="736980"/>
            <a:chOff x="5073653" y="2115404"/>
            <a:chExt cx="1424675" cy="3195849"/>
          </a:xfrm>
        </p:grpSpPr>
        <p:grpSp>
          <p:nvGrpSpPr>
            <p:cNvPr id="13" name="Group 12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7" name="Flowchart: Connector 6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76169" y="1775457"/>
            <a:ext cx="244807" cy="736980"/>
            <a:chOff x="5073653" y="2115404"/>
            <a:chExt cx="1424675" cy="3195849"/>
          </a:xfrm>
        </p:grpSpPr>
        <p:grpSp>
          <p:nvGrpSpPr>
            <p:cNvPr id="17" name="Group 16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19" name="Flowchart: Connector 18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81789" y="1775457"/>
            <a:ext cx="244807" cy="736980"/>
            <a:chOff x="5073653" y="2115404"/>
            <a:chExt cx="1424675" cy="3195849"/>
          </a:xfrm>
        </p:grpSpPr>
        <p:grpSp>
          <p:nvGrpSpPr>
            <p:cNvPr id="26" name="Group 25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28" name="Flowchart: Connector 27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7" name="Rounded Rectangle 26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101209" y="1775457"/>
            <a:ext cx="244807" cy="736980"/>
            <a:chOff x="5073653" y="2115404"/>
            <a:chExt cx="1424675" cy="3195849"/>
          </a:xfrm>
        </p:grpSpPr>
        <p:grpSp>
          <p:nvGrpSpPr>
            <p:cNvPr id="35" name="Group 34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37" name="Flowchart: Connector 36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18013" y="1775457"/>
            <a:ext cx="244807" cy="736980"/>
            <a:chOff x="5073653" y="2115404"/>
            <a:chExt cx="1424675" cy="3195849"/>
          </a:xfrm>
        </p:grpSpPr>
        <p:grpSp>
          <p:nvGrpSpPr>
            <p:cNvPr id="44" name="Group 43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46" name="Flowchart: Connector 45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745620" y="1776081"/>
            <a:ext cx="244807" cy="736980"/>
            <a:chOff x="5073653" y="2115404"/>
            <a:chExt cx="1424675" cy="3195849"/>
          </a:xfrm>
        </p:grpSpPr>
        <p:grpSp>
          <p:nvGrpSpPr>
            <p:cNvPr id="53" name="Group 52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55" name="Flowchart: Connector 54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54" name="Rounded Rectangle 53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062265" y="1775457"/>
            <a:ext cx="244807" cy="736980"/>
            <a:chOff x="5073653" y="2115404"/>
            <a:chExt cx="1424675" cy="3195849"/>
          </a:xfrm>
        </p:grpSpPr>
        <p:grpSp>
          <p:nvGrpSpPr>
            <p:cNvPr id="62" name="Group 61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64" name="Flowchart: Connector 63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3" name="Rounded Rectangle 62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374858" y="1775457"/>
            <a:ext cx="244807" cy="736980"/>
            <a:chOff x="5073653" y="2115404"/>
            <a:chExt cx="1424675" cy="3195849"/>
          </a:xfrm>
        </p:grpSpPr>
        <p:grpSp>
          <p:nvGrpSpPr>
            <p:cNvPr id="71" name="Group 70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73" name="Flowchart: Connector 72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72" name="Rounded Rectangle 71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690034" y="1775457"/>
            <a:ext cx="244807" cy="736980"/>
            <a:chOff x="5073653" y="2115404"/>
            <a:chExt cx="1424675" cy="3195849"/>
          </a:xfrm>
        </p:grpSpPr>
        <p:grpSp>
          <p:nvGrpSpPr>
            <p:cNvPr id="80" name="Group 79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82" name="Flowchart: Connector 81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81" name="Rounded Rectangle 80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989628" y="1775457"/>
            <a:ext cx="244807" cy="736980"/>
            <a:chOff x="5073653" y="2115404"/>
            <a:chExt cx="1424675" cy="3195849"/>
          </a:xfrm>
        </p:grpSpPr>
        <p:grpSp>
          <p:nvGrpSpPr>
            <p:cNvPr id="89" name="Group 88"/>
            <p:cNvGrpSpPr/>
            <p:nvPr/>
          </p:nvGrpSpPr>
          <p:grpSpPr>
            <a:xfrm>
              <a:off x="5073653" y="2115404"/>
              <a:ext cx="1424675" cy="3195849"/>
              <a:chOff x="5073653" y="2115404"/>
              <a:chExt cx="1424675" cy="3195849"/>
            </a:xfrm>
          </p:grpSpPr>
          <p:sp>
            <p:nvSpPr>
              <p:cNvPr id="91" name="Flowchart: Connector 90"/>
              <p:cNvSpPr/>
              <p:nvPr/>
            </p:nvSpPr>
            <p:spPr>
              <a:xfrm>
                <a:off x="5404512" y="2115404"/>
                <a:ext cx="764275" cy="750627"/>
              </a:xfrm>
              <a:prstGeom prst="flowChartConnector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5404511" y="2978111"/>
                <a:ext cx="764275" cy="11844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5404506" y="4126799"/>
                <a:ext cx="266717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4" name="Rounded Rectangle 93"/>
              <p:cNvSpPr/>
              <p:nvPr/>
            </p:nvSpPr>
            <p:spPr>
              <a:xfrm>
                <a:off x="5897822" y="4126799"/>
                <a:ext cx="270968" cy="1184454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6334546" y="2978109"/>
                <a:ext cx="16378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5073653" y="2977909"/>
                <a:ext cx="180322" cy="1184459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90" name="Rounded Rectangle 89"/>
            <p:cNvSpPr/>
            <p:nvPr/>
          </p:nvSpPr>
          <p:spPr>
            <a:xfrm rot="16200000">
              <a:off x="5614600" y="2549031"/>
              <a:ext cx="327550" cy="11844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80874" l="1914" r="46292">
                        <a14:foregroundMark x1="7536" y1="11475" x2="4665" y2="49180"/>
                        <a14:foregroundMark x1="4904" y1="50820" x2="5024" y2="50820"/>
                        <a14:foregroundMark x1="7656" y1="10383" x2="11364" y2="10929"/>
                        <a14:foregroundMark x1="11244" y1="13115" x2="9450" y2="42077"/>
                        <a14:foregroundMark x1="9809" y1="44809" x2="15789" y2="44262"/>
                        <a14:foregroundMark x1="17823" y1="14208" x2="19258" y2="9836"/>
                        <a14:foregroundMark x1="19258" y1="10383" x2="30502" y2="10929"/>
                        <a14:foregroundMark x1="30502" y1="13661" x2="30861" y2="15301"/>
                        <a14:foregroundMark x1="30622" y1="16940" x2="29785" y2="18033"/>
                        <a14:foregroundMark x1="29665" y1="18033" x2="26316" y2="19672"/>
                        <a14:foregroundMark x1="26316" y1="20765" x2="24641" y2="47541"/>
                        <a14:foregroundMark x1="25359" y1="49180" x2="25478" y2="51366"/>
                        <a14:foregroundMark x1="27990" y1="51366" x2="28708" y2="50273"/>
                        <a14:foregroundMark x1="31699" y1="18033" x2="34211" y2="13661"/>
                        <a14:foregroundMark x1="34450" y1="13115" x2="37321" y2="10383"/>
                        <a14:foregroundMark x1="37321" y1="11475" x2="42943" y2="10383"/>
                        <a14:foregroundMark x1="35048" y1="25683" x2="33971" y2="31148"/>
                        <a14:foregroundMark x1="34211" y1="33880" x2="35167" y2="40984"/>
                        <a14:foregroundMark x1="35766" y1="43716" x2="43062" y2="46448"/>
                        <a14:foregroundMark x1="6100" y1="53552" x2="5861" y2="57923"/>
                        <a14:foregroundMark x1="6459" y1="59563" x2="7057" y2="57923"/>
                        <a14:foregroundMark x1="8373" y1="55738" x2="9330" y2="54098"/>
                        <a14:foregroundMark x1="11244" y1="58470" x2="11842" y2="54098"/>
                        <a14:foregroundMark x1="14234" y1="58470" x2="15670" y2="59016"/>
                        <a14:foregroundMark x1="22010" y1="57923" x2="23445" y2="59016"/>
                        <a14:foregroundMark x1="24641" y1="59016" x2="25000" y2="54098"/>
                        <a14:foregroundMark x1="27153" y1="59563" x2="27153" y2="55191"/>
                        <a14:foregroundMark x1="34689" y1="59016" x2="33254" y2="55191"/>
                        <a14:foregroundMark x1="33971" y1="54098" x2="35167" y2="51366"/>
                        <a14:foregroundMark x1="36962" y1="60109" x2="37919" y2="59563"/>
                        <a14:foregroundMark x1="39713" y1="58470" x2="39833" y2="55191"/>
                        <a14:foregroundMark x1="41866" y1="58470" x2="41986" y2="54645"/>
                        <a14:foregroundMark x1="27153" y1="45355" x2="27153" y2="42077"/>
                        <a14:foregroundMark x1="28110" y1="42623" x2="29067" y2="42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" t="-11952" r="53610" b="26066"/>
          <a:stretch/>
        </p:blipFill>
        <p:spPr>
          <a:xfrm>
            <a:off x="2604061" y="3608783"/>
            <a:ext cx="1346570" cy="591440"/>
          </a:xfrm>
          <a:prstGeom prst="rect">
            <a:avLst/>
          </a:prstGeom>
        </p:spPr>
      </p:pic>
      <p:sp>
        <p:nvSpPr>
          <p:cNvPr id="112" name="Isosceles Triangle 2"/>
          <p:cNvSpPr/>
          <p:nvPr/>
        </p:nvSpPr>
        <p:spPr>
          <a:xfrm rot="5400000">
            <a:off x="1486611" y="3718851"/>
            <a:ext cx="472665" cy="490078"/>
          </a:xfrm>
          <a:custGeom>
            <a:avLst/>
            <a:gdLst/>
            <a:ahLst/>
            <a:cxnLst/>
            <a:rect l="l" t="t" r="r" b="b"/>
            <a:pathLst>
              <a:path w="936744" h="2362200">
                <a:moveTo>
                  <a:pt x="468372" y="0"/>
                </a:moveTo>
                <a:lnTo>
                  <a:pt x="936744" y="609600"/>
                </a:lnTo>
                <a:lnTo>
                  <a:pt x="702558" y="609600"/>
                </a:lnTo>
                <a:lnTo>
                  <a:pt x="936744" y="2362200"/>
                </a:lnTo>
                <a:lnTo>
                  <a:pt x="0" y="2362200"/>
                </a:lnTo>
                <a:lnTo>
                  <a:pt x="234186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Isosceles Triangle 2"/>
          <p:cNvSpPr/>
          <p:nvPr/>
        </p:nvSpPr>
        <p:spPr>
          <a:xfrm rot="5050245">
            <a:off x="1497250" y="2790682"/>
            <a:ext cx="442860" cy="438842"/>
          </a:xfrm>
          <a:custGeom>
            <a:avLst/>
            <a:gdLst/>
            <a:ahLst/>
            <a:cxnLst/>
            <a:rect l="l" t="t" r="r" b="b"/>
            <a:pathLst>
              <a:path w="936744" h="2362200">
                <a:moveTo>
                  <a:pt x="468372" y="0"/>
                </a:moveTo>
                <a:lnTo>
                  <a:pt x="936744" y="609600"/>
                </a:lnTo>
                <a:lnTo>
                  <a:pt x="702558" y="609600"/>
                </a:lnTo>
                <a:lnTo>
                  <a:pt x="936744" y="2362200"/>
                </a:lnTo>
                <a:lnTo>
                  <a:pt x="0" y="2362200"/>
                </a:lnTo>
                <a:lnTo>
                  <a:pt x="234186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รูปภาพ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 b="11851"/>
          <a:stretch/>
        </p:blipFill>
        <p:spPr>
          <a:xfrm>
            <a:off x="2639938" y="2673143"/>
            <a:ext cx="1310693" cy="609936"/>
          </a:xfrm>
          <a:prstGeom prst="rect">
            <a:avLst/>
          </a:prstGeom>
        </p:spPr>
      </p:pic>
      <p:sp>
        <p:nvSpPr>
          <p:cNvPr id="101" name="Isosceles Triangle 2"/>
          <p:cNvSpPr/>
          <p:nvPr/>
        </p:nvSpPr>
        <p:spPr>
          <a:xfrm rot="5641307">
            <a:off x="1488935" y="4683003"/>
            <a:ext cx="472665" cy="490078"/>
          </a:xfrm>
          <a:custGeom>
            <a:avLst/>
            <a:gdLst/>
            <a:ahLst/>
            <a:cxnLst/>
            <a:rect l="l" t="t" r="r" b="b"/>
            <a:pathLst>
              <a:path w="936744" h="2362200">
                <a:moveTo>
                  <a:pt x="468372" y="0"/>
                </a:moveTo>
                <a:lnTo>
                  <a:pt x="936744" y="609600"/>
                </a:lnTo>
                <a:lnTo>
                  <a:pt x="702558" y="609600"/>
                </a:lnTo>
                <a:lnTo>
                  <a:pt x="936744" y="2362200"/>
                </a:lnTo>
                <a:lnTo>
                  <a:pt x="0" y="2362200"/>
                </a:lnTo>
                <a:lnTo>
                  <a:pt x="234186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38" y="4293744"/>
            <a:ext cx="1199779" cy="1082409"/>
          </a:xfrm>
          <a:prstGeom prst="rect">
            <a:avLst/>
          </a:prstGeom>
        </p:spPr>
      </p:pic>
      <p:pic>
        <p:nvPicPr>
          <p:cNvPr id="10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2774" y="3343145"/>
            <a:ext cx="1794714" cy="171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" name="Rectangle 103"/>
          <p:cNvSpPr/>
          <p:nvPr/>
        </p:nvSpPr>
        <p:spPr>
          <a:xfrm>
            <a:off x="5785384" y="3282024"/>
            <a:ext cx="1886347" cy="6507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99551"/>
              </a:avLst>
            </a:prstTxWarp>
            <a:spAutoFit/>
          </a:bodyPr>
          <a:lstStyle/>
          <a:p>
            <a:pPr algn="ctr"/>
            <a:r>
              <a:rPr lang="th-TH" sz="3200" b="1" dirty="0">
                <a:ln w="12700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ตำบลจัดการคุณภาพชีวิต</a:t>
            </a:r>
            <a:endParaRPr lang="en-US" sz="3200" b="1" dirty="0">
              <a:ln w="12700">
                <a:solidFill>
                  <a:srgbClr val="F79646">
                    <a:lumMod val="75000"/>
                  </a:srgbClr>
                </a:solidFill>
                <a:prstDash val="solid"/>
              </a:ln>
              <a:solidFill>
                <a:srgbClr val="F7964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4930399" y="2858157"/>
            <a:ext cx="327546" cy="2496475"/>
          </a:xfrm>
          <a:prstGeom prst="rightBrace">
            <a:avLst/>
          </a:prstGeom>
          <a:ln w="28575">
            <a:solidFill>
              <a:srgbClr val="00A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238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227" y="435485"/>
            <a:ext cx="7979807" cy="1391534"/>
          </a:xfrm>
        </p:spPr>
        <p:txBody>
          <a:bodyPr>
            <a:normAutofit/>
          </a:bodyPr>
          <a:lstStyle/>
          <a:p>
            <a:r>
              <a:rPr lang="th-TH" sz="6600" b="1" dirty="0">
                <a:solidFill>
                  <a:srgbClr val="C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อาสาสมัครประจำครอบครัว</a:t>
            </a:r>
            <a:endParaRPr lang="en-US" sz="6600" b="1" dirty="0">
              <a:solidFill>
                <a:srgbClr val="C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2"/>
          <a:stretch/>
        </p:blipFill>
        <p:spPr>
          <a:xfrm>
            <a:off x="-27296" y="2790698"/>
            <a:ext cx="9279246" cy="341194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1758" y="1399164"/>
            <a:ext cx="79798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251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1500" b="1" dirty="0">
                <a:solidFill>
                  <a:srgbClr val="C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(อสค.)</a:t>
            </a:r>
            <a:endParaRPr lang="en-US" sz="11500" b="1" dirty="0">
              <a:solidFill>
                <a:srgbClr val="C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3"/>
          <a:stretch/>
        </p:blipFill>
        <p:spPr>
          <a:xfrm>
            <a:off x="170290" y="106696"/>
            <a:ext cx="782937" cy="6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4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6797" y="-24025"/>
            <a:ext cx="8326755" cy="1156494"/>
          </a:xfrm>
        </p:spPr>
        <p:txBody>
          <a:bodyPr>
            <a:normAutofit/>
          </a:bodyPr>
          <a:lstStyle/>
          <a:p>
            <a:pPr algn="l"/>
            <a:r>
              <a:rPr lang="en-US" sz="4047" b="1" dirty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4047" b="1" dirty="0">
                <a:latin typeface="TH SarabunPSK" pitchFamily="34" charset="-34"/>
                <a:cs typeface="TH SarabunPSK" pitchFamily="34" charset="-34"/>
              </a:rPr>
              <a:t>.การพัฒนาอาสาสมัครประจำครอบครัว</a:t>
            </a:r>
          </a:p>
        </p:txBody>
      </p:sp>
      <p:pic>
        <p:nvPicPr>
          <p:cNvPr id="5" name="รูปภาพ 4" descr="logo MOPH(กรมสนับสนุน)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2004" y="300823"/>
            <a:ext cx="665234" cy="748800"/>
          </a:xfrm>
          <a:prstGeom prst="rect">
            <a:avLst/>
          </a:prstGeom>
        </p:spPr>
      </p:pic>
      <p:pic>
        <p:nvPicPr>
          <p:cNvPr id="4" name="ตัวยึดเนื้อหา 6"/>
          <p:cNvPicPr>
            <a:picLocks noChangeAspect="1"/>
          </p:cNvPicPr>
          <p:nvPr/>
        </p:nvPicPr>
        <p:blipFill rotWithShape="1">
          <a:blip r:embed="rId3" cstate="print"/>
          <a:srcRect l="49567" t="18928" r="10392" b="53833"/>
          <a:stretch/>
        </p:blipFill>
        <p:spPr bwMode="auto">
          <a:xfrm>
            <a:off x="6399266" y="139155"/>
            <a:ext cx="2076938" cy="79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1453664" y="826317"/>
            <a:ext cx="2136332" cy="467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5190"/>
            <a:r>
              <a:rPr lang="th-TH" sz="2428" b="1" dirty="0">
                <a:solidFill>
                  <a:srgbClr val="F79646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เป้าหมายการพัฒนา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464892" y="1211986"/>
            <a:ext cx="7555759" cy="52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5190"/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ปี 62 </a:t>
            </a:r>
            <a:r>
              <a:rPr lang="en-US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พัฒนา </a:t>
            </a:r>
            <a:r>
              <a:rPr lang="th-TH" sz="2833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500,000 คน</a:t>
            </a:r>
            <a:endParaRPr lang="th-TH" sz="2833" b="1" dirty="0">
              <a:solidFill>
                <a:schemeClr val="accent5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รอง 2"/>
          <p:cNvSpPr txBox="1">
            <a:spLocks/>
          </p:cNvSpPr>
          <p:nvPr/>
        </p:nvSpPr>
        <p:spPr>
          <a:xfrm>
            <a:off x="4548875" y="2418069"/>
            <a:ext cx="4625976" cy="3802973"/>
          </a:xfrm>
          <a:prstGeom prst="roundRect">
            <a:avLst>
              <a:gd name="adj" fmla="val 520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92520" tIns="46260" rIns="92520" bIns="462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25190">
              <a:spcBef>
                <a:spcPts val="0"/>
              </a:spcBef>
              <a:buNone/>
            </a:pPr>
            <a:r>
              <a:rPr lang="th-TH" sz="3238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เป้าหมาย ปี 2562</a:t>
            </a:r>
          </a:p>
          <a:p>
            <a:pPr marL="346946" indent="-346946" defTabSz="925190">
              <a:spcBef>
                <a:spcPts val="0"/>
              </a:spcBef>
            </a:pPr>
            <a:r>
              <a:rPr lang="th-TH" sz="3238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เขต </a:t>
            </a:r>
            <a:r>
              <a:rPr lang="en-US" sz="3238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8 </a:t>
            </a:r>
            <a:r>
              <a:rPr lang="th-TH" sz="3238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จำนวน 49,590 คน</a:t>
            </a:r>
            <a:endParaRPr lang="th-TH" sz="2024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  <a:p>
            <a:pPr marL="346946" indent="-346946" defTabSz="925190">
              <a:spcBef>
                <a:spcPts val="0"/>
              </a:spcBef>
            </a:pPr>
            <a:r>
              <a:rPr lang="th-TH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570 คน/อำเภอ </a:t>
            </a: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(เป้าหมายจาก</a:t>
            </a:r>
            <a:r>
              <a:rPr lang="en-US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HDC</a:t>
            </a: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solidFill>
                <a:srgbClr val="2058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0" indent="0" defTabSz="925190">
              <a:spcBef>
                <a:spcPts val="0"/>
              </a:spcBef>
              <a:buNone/>
            </a:pPr>
            <a:r>
              <a:rPr lang="th-TH" sz="3238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3238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เน้นกลุ่มผู้สูงอายุ </a:t>
            </a:r>
            <a:r>
              <a:rPr lang="en-US" sz="3238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LTC, </a:t>
            </a:r>
            <a:r>
              <a:rPr lang="en-US" sz="323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CKD,NCD</a:t>
            </a:r>
            <a:r>
              <a:rPr lang="th-TH" sz="3238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179898" indent="-179898" defTabSz="925190">
              <a:spcBef>
                <a:spcPts val="0"/>
              </a:spcBef>
            </a:pPr>
            <a:r>
              <a:rPr lang="th-TH" sz="2428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ผู้สูงอายุติดบ้าน ติดเตียงทุกคนต้องมี </a:t>
            </a:r>
            <a:r>
              <a:rPr lang="th-TH" sz="2428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428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 ดูแล</a:t>
            </a:r>
          </a:p>
        </p:txBody>
      </p:sp>
      <p:sp>
        <p:nvSpPr>
          <p:cNvPr id="9" name="ชื่อเรื่องรอง 2"/>
          <p:cNvSpPr txBox="1">
            <a:spLocks/>
          </p:cNvSpPr>
          <p:nvPr/>
        </p:nvSpPr>
        <p:spPr>
          <a:xfrm>
            <a:off x="77100" y="2093647"/>
            <a:ext cx="4394676" cy="4472893"/>
          </a:xfrm>
          <a:prstGeom prst="roundRect">
            <a:avLst>
              <a:gd name="adj" fmla="val 486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lIns="92520" tIns="46260" rIns="92520" bIns="462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5190">
              <a:spcBef>
                <a:spcPts val="0"/>
              </a:spcBef>
            </a:pPr>
            <a:r>
              <a:rPr lang="th-TH" sz="3238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วิธีการ</a:t>
            </a:r>
          </a:p>
          <a:p>
            <a:pPr algn="l" defTabSz="925190"/>
            <a:r>
              <a:rPr lang="en-US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ลงทะเบียน </a:t>
            </a:r>
            <a:r>
              <a:rPr lang="th-TH" sz="2833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en-US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ในฐานข้อมูล</a:t>
            </a:r>
          </a:p>
          <a:p>
            <a:pPr algn="l" defTabSz="925190"/>
            <a:r>
              <a:rPr lang="en-US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โดย เจ้าหน้าที่ / </a:t>
            </a:r>
            <a:r>
              <a:rPr lang="th-TH" sz="2428" b="1" dirty="0" err="1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l" defTabSz="925190"/>
            <a:r>
              <a:rPr lang="en-US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การพัฒนา </a:t>
            </a:r>
            <a:r>
              <a:rPr lang="th-TH" sz="2833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l" defTabSz="925190"/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- พัฒนาเครือข่ายการสื่อสาร ถ่ายทอดความรู้</a:t>
            </a:r>
          </a:p>
          <a:p>
            <a:pPr algn="l" defTabSz="925190"/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- ติดตามเยี่ยมเสริมพลัง และให้คำแนะนำโดยเครือข่ายสุขภาพในพื้นที่ </a:t>
            </a:r>
          </a:p>
          <a:p>
            <a:pPr algn="l" defTabSz="925190"/>
            <a:r>
              <a:rPr lang="en-US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การประเมิน </a:t>
            </a:r>
            <a:r>
              <a:rPr lang="th-TH" sz="2833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</a:t>
            </a:r>
          </a:p>
          <a:p>
            <a:pPr algn="l" defTabSz="925190">
              <a:tabLst>
                <a:tab pos="1638357" algn="l"/>
              </a:tabLst>
            </a:pPr>
            <a:r>
              <a:rPr lang="en-US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จำนวนผลการพัฒนา </a:t>
            </a:r>
            <a:r>
              <a:rPr lang="th-TH" sz="2428" b="1" dirty="0" err="1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. ในฐานข้อมูล </a:t>
            </a:r>
            <a:r>
              <a:rPr lang="th-TH" sz="2428" b="1" dirty="0" err="1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428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</p:txBody>
      </p:sp>
      <p:sp>
        <p:nvSpPr>
          <p:cNvPr id="12" name="วงรี 11"/>
          <p:cNvSpPr/>
          <p:nvPr/>
        </p:nvSpPr>
        <p:spPr>
          <a:xfrm>
            <a:off x="1" y="859722"/>
            <a:ext cx="1453664" cy="1233925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1" y="1452312"/>
            <a:ext cx="911041" cy="80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3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9"/>
          <a:stretch/>
        </p:blipFill>
        <p:spPr>
          <a:xfrm>
            <a:off x="0" y="1876925"/>
            <a:ext cx="9251950" cy="468755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88734" y="485391"/>
            <a:ext cx="79798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251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6600" b="1" dirty="0">
                <a:solidFill>
                  <a:srgbClr val="C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การดำเนินงาน</a:t>
            </a:r>
          </a:p>
          <a:p>
            <a:r>
              <a:rPr lang="th-TH" sz="6600" b="1" dirty="0">
                <a:solidFill>
                  <a:srgbClr val="C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อาสาสมัครประจำครอบครัว (อสค.)</a:t>
            </a:r>
            <a:endParaRPr lang="en-US" sz="6600" b="1" dirty="0">
              <a:solidFill>
                <a:srgbClr val="C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2965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133"/>
          <p:cNvSpPr txBox="1"/>
          <p:nvPr/>
        </p:nvSpPr>
        <p:spPr>
          <a:xfrm>
            <a:off x="3468259" y="468149"/>
            <a:ext cx="40991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th-TH" sz="6600" b="1" dirty="0">
                <a:solidFill>
                  <a:schemeClr val="bg1">
                    <a:lumMod val="6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ชุมชน สร้างสุข</a:t>
            </a:r>
            <a:endParaRPr lang="en-US" sz="6600" b="1" dirty="0">
              <a:solidFill>
                <a:schemeClr val="bg1">
                  <a:lumMod val="65000"/>
                </a:schemeClr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8418" y="-421801"/>
            <a:ext cx="259558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1500" b="1" dirty="0">
                <a:solidFill>
                  <a:schemeClr val="bg1">
                    <a:lumMod val="65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484" y="115964"/>
            <a:ext cx="8326755" cy="1199886"/>
          </a:xfrm>
        </p:spPr>
        <p:txBody>
          <a:bodyPr>
            <a:noAutofit/>
          </a:bodyPr>
          <a:lstStyle/>
          <a:p>
            <a:pPr algn="r"/>
            <a:r>
              <a:rPr lang="en-GB" sz="6000" dirty="0">
                <a:solidFill>
                  <a:srgbClr val="FF0066"/>
                </a:solidFill>
              </a:rPr>
              <a:t>4.</a:t>
            </a:r>
            <a:r>
              <a:rPr lang="th-TH" sz="8000" dirty="0">
                <a:solidFill>
                  <a:srgbClr val="FF0066"/>
                </a:solidFill>
              </a:rPr>
              <a:t>ตำบลจัดการสุขภาพ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9454" y="785068"/>
            <a:ext cx="9220802" cy="2784201"/>
            <a:chOff x="19454" y="785068"/>
            <a:chExt cx="9220802" cy="2784201"/>
          </a:xfrm>
        </p:grpSpPr>
        <p:grpSp>
          <p:nvGrpSpPr>
            <p:cNvPr id="26" name="Group 25"/>
            <p:cNvGrpSpPr/>
            <p:nvPr/>
          </p:nvGrpSpPr>
          <p:grpSpPr>
            <a:xfrm>
              <a:off x="19454" y="1112225"/>
              <a:ext cx="9220802" cy="2457044"/>
              <a:chOff x="-76802" y="2438399"/>
              <a:chExt cx="9220802" cy="2457044"/>
            </a:xfrm>
          </p:grpSpPr>
          <p:sp>
            <p:nvSpPr>
              <p:cNvPr id="10" name="Donut 3"/>
              <p:cNvSpPr/>
              <p:nvPr/>
            </p:nvSpPr>
            <p:spPr>
              <a:xfrm flipH="1">
                <a:off x="2541385" y="2438400"/>
                <a:ext cx="1766106" cy="1329463"/>
              </a:xfrm>
              <a:custGeom>
                <a:avLst/>
                <a:gdLst/>
                <a:ahLst/>
                <a:cxnLst/>
                <a:rect l="l" t="t" r="r" b="b"/>
                <a:pathLst>
                  <a:path w="2964180" h="2362200">
                    <a:moveTo>
                      <a:pt x="1181100" y="0"/>
                    </a:moveTo>
                    <a:lnTo>
                      <a:pt x="1181100" y="341149"/>
                    </a:lnTo>
                    <a:cubicBezTo>
                      <a:pt x="717208" y="341149"/>
                      <a:pt x="341149" y="717208"/>
                      <a:pt x="341149" y="1181100"/>
                    </a:cubicBezTo>
                    <a:cubicBezTo>
                      <a:pt x="341149" y="1644992"/>
                      <a:pt x="717208" y="2021051"/>
                      <a:pt x="1181100" y="2021051"/>
                    </a:cubicBezTo>
                    <a:lnTo>
                      <a:pt x="1181100" y="2024023"/>
                    </a:lnTo>
                    <a:lnTo>
                      <a:pt x="2964180" y="2014537"/>
                    </a:lnTo>
                    <a:lnTo>
                      <a:pt x="2964180" y="2362200"/>
                    </a:lnTo>
                    <a:lnTo>
                      <a:pt x="1181100" y="2362200"/>
                    </a:lnTo>
                    <a:lnTo>
                      <a:pt x="1173480" y="2362200"/>
                    </a:lnTo>
                    <a:lnTo>
                      <a:pt x="1173480" y="2361815"/>
                    </a:lnTo>
                    <a:cubicBezTo>
                      <a:pt x="524682" y="2358076"/>
                      <a:pt x="0" y="1830862"/>
                      <a:pt x="0" y="1181100"/>
                    </a:cubicBezTo>
                    <a:cubicBezTo>
                      <a:pt x="0" y="528796"/>
                      <a:pt x="528796" y="0"/>
                      <a:pt x="118110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Donut 3"/>
              <p:cNvSpPr/>
              <p:nvPr/>
            </p:nvSpPr>
            <p:spPr>
              <a:xfrm flipH="1">
                <a:off x="-76802" y="2442967"/>
                <a:ext cx="1668262" cy="1329463"/>
              </a:xfrm>
              <a:custGeom>
                <a:avLst/>
                <a:gdLst/>
                <a:ahLst/>
                <a:cxnLst/>
                <a:rect l="l" t="t" r="r" b="b"/>
                <a:pathLst>
                  <a:path w="2964180" h="2362200">
                    <a:moveTo>
                      <a:pt x="1181100" y="0"/>
                    </a:moveTo>
                    <a:lnTo>
                      <a:pt x="1181100" y="341149"/>
                    </a:lnTo>
                    <a:cubicBezTo>
                      <a:pt x="717208" y="341149"/>
                      <a:pt x="341149" y="717208"/>
                      <a:pt x="341149" y="1181100"/>
                    </a:cubicBezTo>
                    <a:cubicBezTo>
                      <a:pt x="341149" y="1644992"/>
                      <a:pt x="717208" y="2021051"/>
                      <a:pt x="1181100" y="2021051"/>
                    </a:cubicBezTo>
                    <a:lnTo>
                      <a:pt x="1181100" y="2024023"/>
                    </a:lnTo>
                    <a:lnTo>
                      <a:pt x="2964180" y="2014537"/>
                    </a:lnTo>
                    <a:lnTo>
                      <a:pt x="2964180" y="2362200"/>
                    </a:lnTo>
                    <a:lnTo>
                      <a:pt x="1181100" y="2362200"/>
                    </a:lnTo>
                    <a:lnTo>
                      <a:pt x="1173480" y="2362200"/>
                    </a:lnTo>
                    <a:lnTo>
                      <a:pt x="1173480" y="2361815"/>
                    </a:lnTo>
                    <a:cubicBezTo>
                      <a:pt x="524682" y="2358076"/>
                      <a:pt x="0" y="1830862"/>
                      <a:pt x="0" y="1181100"/>
                    </a:cubicBezTo>
                    <a:cubicBezTo>
                      <a:pt x="0" y="528796"/>
                      <a:pt x="528796" y="0"/>
                      <a:pt x="1181100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Donut 3"/>
              <p:cNvSpPr/>
              <p:nvPr/>
            </p:nvSpPr>
            <p:spPr>
              <a:xfrm flipH="1">
                <a:off x="6677211" y="2438399"/>
                <a:ext cx="1668262" cy="1329463"/>
              </a:xfrm>
              <a:custGeom>
                <a:avLst/>
                <a:gdLst/>
                <a:ahLst/>
                <a:cxnLst/>
                <a:rect l="l" t="t" r="r" b="b"/>
                <a:pathLst>
                  <a:path w="2964180" h="2362200">
                    <a:moveTo>
                      <a:pt x="1181100" y="0"/>
                    </a:moveTo>
                    <a:lnTo>
                      <a:pt x="1181100" y="341149"/>
                    </a:lnTo>
                    <a:cubicBezTo>
                      <a:pt x="717208" y="341149"/>
                      <a:pt x="341149" y="717208"/>
                      <a:pt x="341149" y="1181100"/>
                    </a:cubicBezTo>
                    <a:cubicBezTo>
                      <a:pt x="341149" y="1644992"/>
                      <a:pt x="717208" y="2021051"/>
                      <a:pt x="1181100" y="2021051"/>
                    </a:cubicBezTo>
                    <a:lnTo>
                      <a:pt x="1181100" y="2024023"/>
                    </a:lnTo>
                    <a:lnTo>
                      <a:pt x="2964180" y="2014537"/>
                    </a:lnTo>
                    <a:lnTo>
                      <a:pt x="2964180" y="2362200"/>
                    </a:lnTo>
                    <a:lnTo>
                      <a:pt x="1181100" y="2362200"/>
                    </a:lnTo>
                    <a:lnTo>
                      <a:pt x="1173480" y="2362200"/>
                    </a:lnTo>
                    <a:lnTo>
                      <a:pt x="1173480" y="2361815"/>
                    </a:lnTo>
                    <a:cubicBezTo>
                      <a:pt x="524682" y="2358076"/>
                      <a:pt x="0" y="1830862"/>
                      <a:pt x="0" y="1181100"/>
                    </a:cubicBezTo>
                    <a:cubicBezTo>
                      <a:pt x="0" y="528796"/>
                      <a:pt x="528796" y="0"/>
                      <a:pt x="1181100" y="0"/>
                    </a:cubicBezTo>
                    <a:close/>
                  </a:path>
                </a:pathLst>
              </a:custGeom>
              <a:solidFill>
                <a:srgbClr val="FFC91D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Donut 3"/>
              <p:cNvSpPr/>
              <p:nvPr/>
            </p:nvSpPr>
            <p:spPr>
              <a:xfrm>
                <a:off x="7020298" y="2438402"/>
                <a:ext cx="2123702" cy="1329463"/>
              </a:xfrm>
              <a:custGeom>
                <a:avLst/>
                <a:gdLst/>
                <a:ahLst/>
                <a:cxnLst/>
                <a:rect l="l" t="t" r="r" b="b"/>
                <a:pathLst>
                  <a:path w="2123702" h="1329463">
                    <a:moveTo>
                      <a:pt x="664732" y="0"/>
                    </a:moveTo>
                    <a:lnTo>
                      <a:pt x="664732" y="192001"/>
                    </a:lnTo>
                    <a:cubicBezTo>
                      <a:pt x="403650" y="192001"/>
                      <a:pt x="192001" y="403650"/>
                      <a:pt x="192001" y="664732"/>
                    </a:cubicBezTo>
                    <a:cubicBezTo>
                      <a:pt x="192001" y="925813"/>
                      <a:pt x="403650" y="1137462"/>
                      <a:pt x="664732" y="1137462"/>
                    </a:cubicBezTo>
                    <a:lnTo>
                      <a:pt x="664732" y="1139135"/>
                    </a:lnTo>
                    <a:lnTo>
                      <a:pt x="1666502" y="1133805"/>
                    </a:lnTo>
                    <a:lnTo>
                      <a:pt x="1666502" y="1133472"/>
                    </a:lnTo>
                    <a:lnTo>
                      <a:pt x="2123702" y="1131091"/>
                    </a:lnTo>
                    <a:lnTo>
                      <a:pt x="2123702" y="1328666"/>
                    </a:lnTo>
                    <a:lnTo>
                      <a:pt x="1668262" y="1328666"/>
                    </a:lnTo>
                    <a:lnTo>
                      <a:pt x="1668262" y="1329463"/>
                    </a:lnTo>
                    <a:lnTo>
                      <a:pt x="664732" y="1329463"/>
                    </a:lnTo>
                    <a:lnTo>
                      <a:pt x="660443" y="1329463"/>
                    </a:lnTo>
                    <a:lnTo>
                      <a:pt x="660443" y="1329247"/>
                    </a:lnTo>
                    <a:cubicBezTo>
                      <a:pt x="295295" y="1327142"/>
                      <a:pt x="0" y="1030422"/>
                      <a:pt x="0" y="664732"/>
                    </a:cubicBezTo>
                    <a:cubicBezTo>
                      <a:pt x="0" y="297610"/>
                      <a:pt x="297610" y="0"/>
                      <a:pt x="664732" y="0"/>
                    </a:cubicBezTo>
                    <a:close/>
                  </a:path>
                </a:pathLst>
              </a:custGeom>
              <a:solidFill>
                <a:srgbClr val="FFC91D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Donut 3"/>
              <p:cNvSpPr/>
              <p:nvPr/>
            </p:nvSpPr>
            <p:spPr>
              <a:xfrm flipH="1">
                <a:off x="4670370" y="2438401"/>
                <a:ext cx="1668262" cy="1329463"/>
              </a:xfrm>
              <a:custGeom>
                <a:avLst/>
                <a:gdLst/>
                <a:ahLst/>
                <a:cxnLst/>
                <a:rect l="l" t="t" r="r" b="b"/>
                <a:pathLst>
                  <a:path w="2964180" h="2362200">
                    <a:moveTo>
                      <a:pt x="1181100" y="0"/>
                    </a:moveTo>
                    <a:lnTo>
                      <a:pt x="1181100" y="341149"/>
                    </a:lnTo>
                    <a:cubicBezTo>
                      <a:pt x="717208" y="341149"/>
                      <a:pt x="341149" y="717208"/>
                      <a:pt x="341149" y="1181100"/>
                    </a:cubicBezTo>
                    <a:cubicBezTo>
                      <a:pt x="341149" y="1644992"/>
                      <a:pt x="717208" y="2021051"/>
                      <a:pt x="1181100" y="2021051"/>
                    </a:cubicBezTo>
                    <a:lnTo>
                      <a:pt x="1181100" y="2024023"/>
                    </a:lnTo>
                    <a:lnTo>
                      <a:pt x="2964180" y="2014537"/>
                    </a:lnTo>
                    <a:lnTo>
                      <a:pt x="2964180" y="2362200"/>
                    </a:lnTo>
                    <a:lnTo>
                      <a:pt x="1181100" y="2362200"/>
                    </a:lnTo>
                    <a:lnTo>
                      <a:pt x="1173480" y="2362200"/>
                    </a:lnTo>
                    <a:lnTo>
                      <a:pt x="1173480" y="2361815"/>
                    </a:lnTo>
                    <a:cubicBezTo>
                      <a:pt x="524682" y="2358076"/>
                      <a:pt x="0" y="1830862"/>
                      <a:pt x="0" y="1181100"/>
                    </a:cubicBezTo>
                    <a:cubicBezTo>
                      <a:pt x="0" y="528796"/>
                      <a:pt x="528796" y="0"/>
                      <a:pt x="118110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Donut 3"/>
              <p:cNvSpPr/>
              <p:nvPr/>
            </p:nvSpPr>
            <p:spPr>
              <a:xfrm>
                <a:off x="5013457" y="2438401"/>
                <a:ext cx="1668262" cy="1329463"/>
              </a:xfrm>
              <a:custGeom>
                <a:avLst/>
                <a:gdLst/>
                <a:ahLst/>
                <a:cxnLst/>
                <a:rect l="l" t="t" r="r" b="b"/>
                <a:pathLst>
                  <a:path w="2964180" h="2362200">
                    <a:moveTo>
                      <a:pt x="1181100" y="0"/>
                    </a:moveTo>
                    <a:lnTo>
                      <a:pt x="1181100" y="341149"/>
                    </a:lnTo>
                    <a:cubicBezTo>
                      <a:pt x="717208" y="341149"/>
                      <a:pt x="341149" y="717208"/>
                      <a:pt x="341149" y="1181100"/>
                    </a:cubicBezTo>
                    <a:cubicBezTo>
                      <a:pt x="341149" y="1644992"/>
                      <a:pt x="717208" y="2021051"/>
                      <a:pt x="1181100" y="2021051"/>
                    </a:cubicBezTo>
                    <a:lnTo>
                      <a:pt x="1181100" y="2024023"/>
                    </a:lnTo>
                    <a:lnTo>
                      <a:pt x="2964180" y="2014537"/>
                    </a:lnTo>
                    <a:lnTo>
                      <a:pt x="2964180" y="2362200"/>
                    </a:lnTo>
                    <a:lnTo>
                      <a:pt x="1181100" y="2362200"/>
                    </a:lnTo>
                    <a:lnTo>
                      <a:pt x="1173480" y="2362200"/>
                    </a:lnTo>
                    <a:lnTo>
                      <a:pt x="1173480" y="2361815"/>
                    </a:lnTo>
                    <a:cubicBezTo>
                      <a:pt x="524682" y="2358076"/>
                      <a:pt x="0" y="1830862"/>
                      <a:pt x="0" y="1181100"/>
                    </a:cubicBezTo>
                    <a:cubicBezTo>
                      <a:pt x="0" y="528796"/>
                      <a:pt x="528796" y="0"/>
                      <a:pt x="118110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Donut 3"/>
              <p:cNvSpPr/>
              <p:nvPr/>
            </p:nvSpPr>
            <p:spPr>
              <a:xfrm>
                <a:off x="2907549" y="2438400"/>
                <a:ext cx="1766106" cy="1329463"/>
              </a:xfrm>
              <a:custGeom>
                <a:avLst/>
                <a:gdLst/>
                <a:ahLst/>
                <a:cxnLst/>
                <a:rect l="l" t="t" r="r" b="b"/>
                <a:pathLst>
                  <a:path w="2964180" h="2362200">
                    <a:moveTo>
                      <a:pt x="1181100" y="0"/>
                    </a:moveTo>
                    <a:lnTo>
                      <a:pt x="1181100" y="341149"/>
                    </a:lnTo>
                    <a:cubicBezTo>
                      <a:pt x="717208" y="341149"/>
                      <a:pt x="341149" y="717208"/>
                      <a:pt x="341149" y="1181100"/>
                    </a:cubicBezTo>
                    <a:cubicBezTo>
                      <a:pt x="341149" y="1644992"/>
                      <a:pt x="717208" y="2021051"/>
                      <a:pt x="1181100" y="2021051"/>
                    </a:cubicBezTo>
                    <a:lnTo>
                      <a:pt x="1181100" y="2024023"/>
                    </a:lnTo>
                    <a:lnTo>
                      <a:pt x="2964180" y="2014537"/>
                    </a:lnTo>
                    <a:lnTo>
                      <a:pt x="2964180" y="2362200"/>
                    </a:lnTo>
                    <a:lnTo>
                      <a:pt x="1181100" y="2362200"/>
                    </a:lnTo>
                    <a:lnTo>
                      <a:pt x="1173480" y="2362200"/>
                    </a:lnTo>
                    <a:lnTo>
                      <a:pt x="1173480" y="2361815"/>
                    </a:lnTo>
                    <a:cubicBezTo>
                      <a:pt x="524682" y="2358076"/>
                      <a:pt x="0" y="1830862"/>
                      <a:pt x="0" y="1181100"/>
                    </a:cubicBezTo>
                    <a:cubicBezTo>
                      <a:pt x="0" y="528796"/>
                      <a:pt x="528796" y="0"/>
                      <a:pt x="118110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Donut 3"/>
              <p:cNvSpPr/>
              <p:nvPr/>
            </p:nvSpPr>
            <p:spPr>
              <a:xfrm>
                <a:off x="268772" y="2443307"/>
                <a:ext cx="2371724" cy="1329466"/>
              </a:xfrm>
              <a:custGeom>
                <a:avLst/>
                <a:gdLst/>
                <a:ahLst/>
                <a:cxnLst/>
                <a:rect l="l" t="t" r="r" b="b"/>
                <a:pathLst>
                  <a:path w="2371724" h="1329466">
                    <a:moveTo>
                      <a:pt x="664732" y="0"/>
                    </a:moveTo>
                    <a:cubicBezTo>
                      <a:pt x="297610" y="0"/>
                      <a:pt x="0" y="297610"/>
                      <a:pt x="0" y="664732"/>
                    </a:cubicBezTo>
                    <a:cubicBezTo>
                      <a:pt x="0" y="1030422"/>
                      <a:pt x="295295" y="1327142"/>
                      <a:pt x="660443" y="1329247"/>
                    </a:cubicBezTo>
                    <a:lnTo>
                      <a:pt x="660443" y="1329463"/>
                    </a:lnTo>
                    <a:lnTo>
                      <a:pt x="664732" y="1329463"/>
                    </a:lnTo>
                    <a:lnTo>
                      <a:pt x="1668262" y="1329463"/>
                    </a:lnTo>
                    <a:lnTo>
                      <a:pt x="1668262" y="1329466"/>
                    </a:lnTo>
                    <a:lnTo>
                      <a:pt x="2371724" y="1329466"/>
                    </a:lnTo>
                    <a:lnTo>
                      <a:pt x="2371724" y="1133475"/>
                    </a:lnTo>
                    <a:lnTo>
                      <a:pt x="1668262" y="1133475"/>
                    </a:lnTo>
                    <a:lnTo>
                      <a:pt x="1668262" y="1133796"/>
                    </a:lnTo>
                    <a:lnTo>
                      <a:pt x="664732" y="1139135"/>
                    </a:lnTo>
                    <a:lnTo>
                      <a:pt x="664732" y="1137462"/>
                    </a:lnTo>
                    <a:cubicBezTo>
                      <a:pt x="403650" y="1137462"/>
                      <a:pt x="192001" y="925813"/>
                      <a:pt x="192001" y="664732"/>
                    </a:cubicBezTo>
                    <a:cubicBezTo>
                      <a:pt x="192001" y="403650"/>
                      <a:pt x="403650" y="192001"/>
                      <a:pt x="664732" y="192001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lowchart: Merge 13"/>
              <p:cNvSpPr/>
              <p:nvPr/>
            </p:nvSpPr>
            <p:spPr>
              <a:xfrm>
                <a:off x="742016" y="3982687"/>
                <a:ext cx="457200" cy="304800"/>
              </a:xfrm>
              <a:prstGeom prst="flowChartMerg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lowchart: Merge 14"/>
              <p:cNvSpPr/>
              <p:nvPr/>
            </p:nvSpPr>
            <p:spPr>
              <a:xfrm>
                <a:off x="3334270" y="3966944"/>
                <a:ext cx="457200" cy="304800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lowchart: Merge 15"/>
              <p:cNvSpPr/>
              <p:nvPr/>
            </p:nvSpPr>
            <p:spPr>
              <a:xfrm>
                <a:off x="5509844" y="3979644"/>
                <a:ext cx="457200" cy="304800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Merge 16"/>
              <p:cNvSpPr/>
              <p:nvPr/>
            </p:nvSpPr>
            <p:spPr>
              <a:xfrm>
                <a:off x="7511342" y="3979644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95267" y="4433778"/>
                <a:ext cx="7877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4A61"/>
                    </a:solidFill>
                  </a:rPr>
                  <a:t>T</a:t>
                </a:r>
                <a:r>
                  <a: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EAM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20727" y="4433778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</a:t>
                </a:r>
                <a:r>
                  <a:rPr 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LAN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30956" y="4433778"/>
                <a:ext cx="12591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3">
                        <a:lumMod val="75000"/>
                      </a:schemeClr>
                    </a:solidFill>
                  </a:rPr>
                  <a:t>A</a:t>
                </a:r>
                <a:r>
                  <a:rPr 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CTIVITIES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72394" y="4405960"/>
                <a:ext cx="9750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 </a:t>
                </a:r>
                <a:r>
                  <a:rPr lang="en-US" sz="2400" b="1" dirty="0">
                    <a:solidFill>
                      <a:srgbClr val="FFC000"/>
                    </a:solidFill>
                  </a:rPr>
                  <a:t>R</a:t>
                </a:r>
                <a:r>
                  <a:rPr lang="en-US" b="1" dirty="0">
                    <a:solidFill>
                      <a:schemeClr val="bg2">
                        <a:lumMod val="10000"/>
                      </a:schemeClr>
                    </a:solidFill>
                  </a:rPr>
                  <a:t>ESULT</a:t>
                </a:r>
              </a:p>
            </p:txBody>
          </p:sp>
          <p:sp>
            <p:nvSpPr>
              <p:cNvPr id="22" name="Flowchart: Merge 29"/>
              <p:cNvSpPr/>
              <p:nvPr/>
            </p:nvSpPr>
            <p:spPr>
              <a:xfrm>
                <a:off x="970615" y="3982687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Merge 29"/>
              <p:cNvSpPr/>
              <p:nvPr/>
            </p:nvSpPr>
            <p:spPr>
              <a:xfrm>
                <a:off x="3566044" y="3966944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Merge 29"/>
              <p:cNvSpPr/>
              <p:nvPr/>
            </p:nvSpPr>
            <p:spPr>
              <a:xfrm>
                <a:off x="5735962" y="3979644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lowchart: Merge 29"/>
              <p:cNvSpPr/>
              <p:nvPr/>
            </p:nvSpPr>
            <p:spPr>
              <a:xfrm>
                <a:off x="7739942" y="3979644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2681" y="849811"/>
              <a:ext cx="159391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1500" b="1" dirty="0">
                  <a:solidFill>
                    <a:srgbClr val="D99694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01279" y="785068"/>
              <a:ext cx="159391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1500" b="1" dirty="0">
                  <a:solidFill>
                    <a:srgbClr val="92D050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16865" y="861794"/>
              <a:ext cx="159391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1500" b="1" dirty="0">
                  <a:solidFill>
                    <a:srgbClr val="FFC000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06104" y="797464"/>
              <a:ext cx="177177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n-US" sz="11500" b="1" dirty="0">
                  <a:solidFill>
                    <a:srgbClr val="95B3D7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P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7976" y="3483254"/>
            <a:ext cx="2079095" cy="175432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มาจากหลายภาคส่วน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กำหนดเป้าหมายบทบาทชัดเจน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ได้รับกการพัฒนาศักยภาพทีม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พัฒนา อสม.นักจัดการสุขภาพ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/อสม.</a:t>
            </a:r>
            <a:r>
              <a:rPr lang="en-US" dirty="0">
                <a:latin typeface="TH K2D July8" panose="02000506000000020004" pitchFamily="2" charset="-34"/>
                <a:cs typeface="TH K2D July8" panose="02000506000000020004" pitchFamily="2" charset="-34"/>
              </a:rPr>
              <a:t>4.0 </a:t>
            </a:r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/อสค.</a:t>
            </a:r>
          </a:p>
          <a:p>
            <a:endParaRPr lang="th-TH" dirty="0"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36657" y="3478016"/>
            <a:ext cx="2234343" cy="201593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รวบรวมข้อมูล จัดทำฐานข้อมูล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วิเคราะห์สถานการณ์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คืนข้อมูลสู่ชุมชน</a:t>
            </a:r>
          </a:p>
          <a:p>
            <a:r>
              <a:rPr lang="th-TH" sz="1700" dirty="0">
                <a:latin typeface="TH K2D July8" panose="02000506000000020004" pitchFamily="2" charset="-34"/>
                <a:cs typeface="TH K2D July8" panose="02000506000000020004" pitchFamily="2" charset="-34"/>
              </a:rPr>
              <a:t>แผนสุขภาพตำบลโดยการมีส่วนร่วม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ระดมทรัพยากรในและนอกชุมชน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การสื่อสารแผนงาน/โครงการ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มีการติดตาม ประเมินผล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41133" y="3476936"/>
            <a:ext cx="2139364" cy="229293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ระดมพลังเครือข่าย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ประชาชนมีส่วนร่วม</a:t>
            </a:r>
          </a:p>
          <a:p>
            <a:r>
              <a:rPr lang="th-TH" sz="1700" dirty="0">
                <a:latin typeface="TH K2D July8" panose="02000506000000020004" pitchFamily="2" charset="-34"/>
                <a:cs typeface="TH K2D July8" panose="02000506000000020004" pitchFamily="2" charset="-34"/>
              </a:rPr>
              <a:t>เฝ้าระวัง/คัดกรอง/ปัญหาสุขภาพ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การปรับเปลี่ยน</a:t>
            </a:r>
            <a:r>
              <a:rPr lang="th-TH" sz="1700" dirty="0">
                <a:latin typeface="TH K2D July8" panose="02000506000000020004" pitchFamily="2" charset="-34"/>
                <a:cs typeface="TH K2D July8" panose="02000506000000020004" pitchFamily="2" charset="-34"/>
              </a:rPr>
              <a:t>พฤติกรรม</a:t>
            </a:r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3อ.2ส.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มาตรการทางสังคม/ชุมชน 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จัดกิจกรรม/บริการสุขภาพที่เหมาะสม</a:t>
            </a:r>
          </a:p>
          <a:p>
            <a:r>
              <a:rPr lang="th-TH" dirty="0">
                <a:latin typeface="TH K2D July8" panose="02000506000000020004" pitchFamily="2" charset="-34"/>
                <a:cs typeface="TH K2D July8" panose="02000506000000020004" pitchFamily="2" charset="-34"/>
              </a:rPr>
              <a:t>ส่งเสริมวิสาหกิจชุมชน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64981" y="3514279"/>
            <a:ext cx="2175275" cy="258532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มีวิทยากรชุมชนที่ได้รับการพัฒนา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จัดการเทคโนโลยี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&amp;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นวัตกรรมสุขภาพ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มีการสร้างเครือข่ายการเรียนรู้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มีผลลัพธ์ของการพัฒนา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ประชาชนมี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HB/HL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ที่เหมาะสม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ผู้สูงอายุติดบ้านติดเตียงมี อสค. ดูแล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ผู้สูบบุหรี่เลิกสูบบุหรี่ได้</a:t>
            </a: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4612" y="3637460"/>
            <a:ext cx="76653" cy="967777"/>
            <a:chOff x="521207" y="4303096"/>
            <a:chExt cx="76653" cy="967777"/>
          </a:xfrm>
        </p:grpSpPr>
        <p:grpSp>
          <p:nvGrpSpPr>
            <p:cNvPr id="38" name="Group 37"/>
            <p:cNvGrpSpPr/>
            <p:nvPr/>
          </p:nvGrpSpPr>
          <p:grpSpPr>
            <a:xfrm rot="16200000">
              <a:off x="486396" y="4337907"/>
              <a:ext cx="146258" cy="76636"/>
              <a:chOff x="1784350" y="3421448"/>
              <a:chExt cx="457200" cy="304800"/>
            </a:xfrm>
          </p:grpSpPr>
          <p:sp>
            <p:nvSpPr>
              <p:cNvPr id="36" name="Flowchart: Merge 35"/>
              <p:cNvSpPr/>
              <p:nvPr/>
            </p:nvSpPr>
            <p:spPr>
              <a:xfrm>
                <a:off x="1784350" y="3421448"/>
                <a:ext cx="457200" cy="304800"/>
              </a:xfrm>
              <a:prstGeom prst="flowChartMerg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lowchart: Merge 29"/>
              <p:cNvSpPr/>
              <p:nvPr/>
            </p:nvSpPr>
            <p:spPr>
              <a:xfrm>
                <a:off x="2012949" y="34214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16200000">
              <a:off x="486396" y="4590824"/>
              <a:ext cx="146258" cy="76636"/>
              <a:chOff x="1784350" y="3421448"/>
              <a:chExt cx="457200" cy="304800"/>
            </a:xfrm>
          </p:grpSpPr>
          <p:sp>
            <p:nvSpPr>
              <p:cNvPr id="40" name="Flowchart: Merge 39"/>
              <p:cNvSpPr/>
              <p:nvPr/>
            </p:nvSpPr>
            <p:spPr>
              <a:xfrm>
                <a:off x="1784350" y="3421448"/>
                <a:ext cx="457200" cy="304800"/>
              </a:xfrm>
              <a:prstGeom prst="flowChartMerg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lowchart: Merge 29"/>
              <p:cNvSpPr/>
              <p:nvPr/>
            </p:nvSpPr>
            <p:spPr>
              <a:xfrm>
                <a:off x="2012949" y="34214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16200000">
              <a:off x="486404" y="4881596"/>
              <a:ext cx="146258" cy="76637"/>
              <a:chOff x="1654430" y="3421444"/>
              <a:chExt cx="457200" cy="304802"/>
            </a:xfrm>
          </p:grpSpPr>
          <p:sp>
            <p:nvSpPr>
              <p:cNvPr id="43" name="Flowchart: Merge 42"/>
              <p:cNvSpPr/>
              <p:nvPr/>
            </p:nvSpPr>
            <p:spPr>
              <a:xfrm>
                <a:off x="1654430" y="3421452"/>
                <a:ext cx="457200" cy="304794"/>
              </a:xfrm>
              <a:prstGeom prst="flowChartMerg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lowchart: Merge 29"/>
              <p:cNvSpPr/>
              <p:nvPr/>
            </p:nvSpPr>
            <p:spPr>
              <a:xfrm>
                <a:off x="1883030" y="3421444"/>
                <a:ext cx="228600" cy="304798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16200000">
              <a:off x="486405" y="5159417"/>
              <a:ext cx="146258" cy="76653"/>
              <a:chOff x="1485522" y="3421386"/>
              <a:chExt cx="457200" cy="304862"/>
            </a:xfrm>
          </p:grpSpPr>
          <p:sp>
            <p:nvSpPr>
              <p:cNvPr id="46" name="Flowchart: Merge 45"/>
              <p:cNvSpPr/>
              <p:nvPr/>
            </p:nvSpPr>
            <p:spPr>
              <a:xfrm>
                <a:off x="1485522" y="3421450"/>
                <a:ext cx="457200" cy="304798"/>
              </a:xfrm>
              <a:prstGeom prst="flowChartMerg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lowchart: Merge 29"/>
              <p:cNvSpPr/>
              <p:nvPr/>
            </p:nvSpPr>
            <p:spPr>
              <a:xfrm>
                <a:off x="1714122" y="3421386"/>
                <a:ext cx="228600" cy="304794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2310385" y="3607748"/>
            <a:ext cx="109026" cy="1787899"/>
            <a:chOff x="2595855" y="4196434"/>
            <a:chExt cx="109026" cy="1787899"/>
          </a:xfrm>
        </p:grpSpPr>
        <p:grpSp>
          <p:nvGrpSpPr>
            <p:cNvPr id="54" name="Group 53"/>
            <p:cNvGrpSpPr/>
            <p:nvPr/>
          </p:nvGrpSpPr>
          <p:grpSpPr>
            <a:xfrm rot="16200000">
              <a:off x="2582257" y="4220815"/>
              <a:ext cx="146258" cy="97496"/>
              <a:chOff x="2421347" y="4174668"/>
              <a:chExt cx="466724" cy="304800"/>
            </a:xfrm>
          </p:grpSpPr>
          <p:sp>
            <p:nvSpPr>
              <p:cNvPr id="52" name="Flowchart: Merge 51"/>
              <p:cNvSpPr/>
              <p:nvPr/>
            </p:nvSpPr>
            <p:spPr>
              <a:xfrm>
                <a:off x="2421347" y="4174668"/>
                <a:ext cx="457200" cy="304800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Merge 29"/>
              <p:cNvSpPr/>
              <p:nvPr/>
            </p:nvSpPr>
            <p:spPr>
              <a:xfrm>
                <a:off x="2659471" y="417466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16200000">
              <a:off x="2582266" y="4507447"/>
              <a:ext cx="146258" cy="97496"/>
              <a:chOff x="2288737" y="4174688"/>
              <a:chExt cx="466725" cy="304800"/>
            </a:xfrm>
          </p:grpSpPr>
          <p:sp>
            <p:nvSpPr>
              <p:cNvPr id="56" name="Flowchart: Merge 55"/>
              <p:cNvSpPr/>
              <p:nvPr/>
            </p:nvSpPr>
            <p:spPr>
              <a:xfrm>
                <a:off x="2288737" y="4174688"/>
                <a:ext cx="457200" cy="304799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Merge 29"/>
              <p:cNvSpPr/>
              <p:nvPr/>
            </p:nvSpPr>
            <p:spPr>
              <a:xfrm>
                <a:off x="2526861" y="4174688"/>
                <a:ext cx="228601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rot="16200000">
              <a:off x="2582264" y="4781337"/>
              <a:ext cx="146256" cy="97496"/>
              <a:chOff x="2195888" y="4174682"/>
              <a:chExt cx="466720" cy="304800"/>
            </a:xfrm>
          </p:grpSpPr>
          <p:sp>
            <p:nvSpPr>
              <p:cNvPr id="59" name="Flowchart: Merge 58"/>
              <p:cNvSpPr/>
              <p:nvPr/>
            </p:nvSpPr>
            <p:spPr>
              <a:xfrm>
                <a:off x="2195888" y="4174684"/>
                <a:ext cx="457200" cy="304797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lowchart: Merge 29"/>
              <p:cNvSpPr/>
              <p:nvPr/>
            </p:nvSpPr>
            <p:spPr>
              <a:xfrm>
                <a:off x="2434007" y="4174682"/>
                <a:ext cx="228601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16200000">
              <a:off x="2579798" y="5043861"/>
              <a:ext cx="146255" cy="97498"/>
              <a:chOff x="2169365" y="4200666"/>
              <a:chExt cx="466716" cy="304804"/>
            </a:xfrm>
          </p:grpSpPr>
          <p:sp>
            <p:nvSpPr>
              <p:cNvPr id="62" name="Flowchart: Merge 61"/>
              <p:cNvSpPr/>
              <p:nvPr/>
            </p:nvSpPr>
            <p:spPr>
              <a:xfrm>
                <a:off x="2169365" y="4200666"/>
                <a:ext cx="457199" cy="304796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lowchart: Merge 29"/>
              <p:cNvSpPr/>
              <p:nvPr/>
            </p:nvSpPr>
            <p:spPr>
              <a:xfrm>
                <a:off x="2407479" y="4200669"/>
                <a:ext cx="228602" cy="304801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 rot="16200000">
              <a:off x="2583003" y="5300652"/>
              <a:ext cx="146255" cy="97500"/>
              <a:chOff x="2169378" y="4200681"/>
              <a:chExt cx="466704" cy="304796"/>
            </a:xfrm>
          </p:grpSpPr>
          <p:sp>
            <p:nvSpPr>
              <p:cNvPr id="65" name="Flowchart: Merge 64"/>
              <p:cNvSpPr/>
              <p:nvPr/>
            </p:nvSpPr>
            <p:spPr>
              <a:xfrm>
                <a:off x="2169378" y="4200695"/>
                <a:ext cx="457196" cy="304782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lowchart: Merge 29"/>
              <p:cNvSpPr/>
              <p:nvPr/>
            </p:nvSpPr>
            <p:spPr>
              <a:xfrm>
                <a:off x="2407486" y="4200681"/>
                <a:ext cx="228596" cy="304792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 rot="16200000">
              <a:off x="2581849" y="5581873"/>
              <a:ext cx="146258" cy="97497"/>
              <a:chOff x="1943920" y="4200680"/>
              <a:chExt cx="466726" cy="304803"/>
            </a:xfrm>
          </p:grpSpPr>
          <p:sp>
            <p:nvSpPr>
              <p:cNvPr id="68" name="Flowchart: Merge 67"/>
              <p:cNvSpPr/>
              <p:nvPr/>
            </p:nvSpPr>
            <p:spPr>
              <a:xfrm>
                <a:off x="1943920" y="4200686"/>
                <a:ext cx="457200" cy="304797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Merge 29"/>
              <p:cNvSpPr/>
              <p:nvPr/>
            </p:nvSpPr>
            <p:spPr>
              <a:xfrm>
                <a:off x="2182044" y="4200680"/>
                <a:ext cx="228602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16200000">
              <a:off x="2571494" y="5862437"/>
              <a:ext cx="146257" cy="97535"/>
              <a:chOff x="1877603" y="4174552"/>
              <a:chExt cx="466723" cy="304918"/>
            </a:xfrm>
          </p:grpSpPr>
          <p:sp>
            <p:nvSpPr>
              <p:cNvPr id="71" name="Flowchart: Merge 70"/>
              <p:cNvSpPr/>
              <p:nvPr/>
            </p:nvSpPr>
            <p:spPr>
              <a:xfrm>
                <a:off x="1877603" y="4174552"/>
                <a:ext cx="457198" cy="304793"/>
              </a:xfrm>
              <a:prstGeom prst="flowChartMerg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lowchart: Merge 29"/>
              <p:cNvSpPr/>
              <p:nvPr/>
            </p:nvSpPr>
            <p:spPr>
              <a:xfrm>
                <a:off x="2115724" y="4174671"/>
                <a:ext cx="228602" cy="304799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4713324" y="3607600"/>
            <a:ext cx="113141" cy="2064568"/>
            <a:chOff x="4797873" y="4182440"/>
            <a:chExt cx="127585" cy="2358259"/>
          </a:xfrm>
        </p:grpSpPr>
        <p:grpSp>
          <p:nvGrpSpPr>
            <p:cNvPr id="75" name="Group 74"/>
            <p:cNvGrpSpPr/>
            <p:nvPr/>
          </p:nvGrpSpPr>
          <p:grpSpPr>
            <a:xfrm rot="16200000">
              <a:off x="4786224" y="4209923"/>
              <a:ext cx="166717" cy="111751"/>
              <a:chOff x="5680666" y="3472497"/>
              <a:chExt cx="457201" cy="304814"/>
            </a:xfrm>
          </p:grpSpPr>
          <p:sp>
            <p:nvSpPr>
              <p:cNvPr id="73" name="Flowchart: Merge 72"/>
              <p:cNvSpPr/>
              <p:nvPr/>
            </p:nvSpPr>
            <p:spPr>
              <a:xfrm>
                <a:off x="5680666" y="3472510"/>
                <a:ext cx="457201" cy="304801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Merge 29"/>
              <p:cNvSpPr/>
              <p:nvPr/>
            </p:nvSpPr>
            <p:spPr>
              <a:xfrm>
                <a:off x="5906778" y="3472497"/>
                <a:ext cx="228599" cy="304802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 rot="16200000">
              <a:off x="4781904" y="4546022"/>
              <a:ext cx="166717" cy="116161"/>
              <a:chOff x="5433283" y="3437854"/>
              <a:chExt cx="457200" cy="316842"/>
            </a:xfrm>
          </p:grpSpPr>
          <p:sp>
            <p:nvSpPr>
              <p:cNvPr id="77" name="Flowchart: Merge 76"/>
              <p:cNvSpPr/>
              <p:nvPr/>
            </p:nvSpPr>
            <p:spPr>
              <a:xfrm>
                <a:off x="5433283" y="3437854"/>
                <a:ext cx="457200" cy="304786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lowchart: Merge 29"/>
              <p:cNvSpPr/>
              <p:nvPr/>
            </p:nvSpPr>
            <p:spPr>
              <a:xfrm>
                <a:off x="5659400" y="3449911"/>
                <a:ext cx="228600" cy="304785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6200000">
              <a:off x="4778002" y="4830765"/>
              <a:ext cx="166717" cy="111747"/>
              <a:chOff x="5329806" y="3459760"/>
              <a:chExt cx="457200" cy="304804"/>
            </a:xfrm>
          </p:grpSpPr>
          <p:sp>
            <p:nvSpPr>
              <p:cNvPr id="80" name="Flowchart: Merge 79"/>
              <p:cNvSpPr/>
              <p:nvPr/>
            </p:nvSpPr>
            <p:spPr>
              <a:xfrm>
                <a:off x="5329806" y="3459760"/>
                <a:ext cx="457200" cy="304798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lowchart: Merge 29"/>
              <p:cNvSpPr/>
              <p:nvPr/>
            </p:nvSpPr>
            <p:spPr>
              <a:xfrm>
                <a:off x="5555916" y="3459763"/>
                <a:ext cx="228600" cy="304801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 rot="16200000">
              <a:off x="4781055" y="5136402"/>
              <a:ext cx="166717" cy="111745"/>
              <a:chOff x="5188763" y="3468097"/>
              <a:chExt cx="457200" cy="304800"/>
            </a:xfrm>
          </p:grpSpPr>
          <p:sp>
            <p:nvSpPr>
              <p:cNvPr id="83" name="Flowchart: Merge 82"/>
              <p:cNvSpPr/>
              <p:nvPr/>
            </p:nvSpPr>
            <p:spPr>
              <a:xfrm>
                <a:off x="5188763" y="3468097"/>
                <a:ext cx="457200" cy="304799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Merge 29"/>
              <p:cNvSpPr/>
              <p:nvPr/>
            </p:nvSpPr>
            <p:spPr>
              <a:xfrm>
                <a:off x="5414848" y="3468097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 rot="16200000">
              <a:off x="4776491" y="5461919"/>
              <a:ext cx="166717" cy="111746"/>
              <a:chOff x="4872255" y="3445773"/>
              <a:chExt cx="457198" cy="304783"/>
            </a:xfrm>
          </p:grpSpPr>
          <p:sp>
            <p:nvSpPr>
              <p:cNvPr id="86" name="Flowchart: Merge 85"/>
              <p:cNvSpPr/>
              <p:nvPr/>
            </p:nvSpPr>
            <p:spPr>
              <a:xfrm>
                <a:off x="4872255" y="3445775"/>
                <a:ext cx="457198" cy="304781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Merge 29"/>
              <p:cNvSpPr/>
              <p:nvPr/>
            </p:nvSpPr>
            <p:spPr>
              <a:xfrm>
                <a:off x="5098381" y="3445773"/>
                <a:ext cx="228599" cy="304781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 rot="16200000">
              <a:off x="4778199" y="5757530"/>
              <a:ext cx="166718" cy="111769"/>
              <a:chOff x="4758661" y="3450919"/>
              <a:chExt cx="457200" cy="304893"/>
            </a:xfrm>
          </p:grpSpPr>
          <p:sp>
            <p:nvSpPr>
              <p:cNvPr id="89" name="Flowchart: Merge 88"/>
              <p:cNvSpPr/>
              <p:nvPr/>
            </p:nvSpPr>
            <p:spPr>
              <a:xfrm>
                <a:off x="4758661" y="3450985"/>
                <a:ext cx="457200" cy="304827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lowchart: Merge 29"/>
              <p:cNvSpPr/>
              <p:nvPr/>
            </p:nvSpPr>
            <p:spPr>
              <a:xfrm>
                <a:off x="4984774" y="3450919"/>
                <a:ext cx="228602" cy="304827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 rot="16200000">
              <a:off x="4770390" y="6401464"/>
              <a:ext cx="166718" cy="111751"/>
              <a:chOff x="4335514" y="3438990"/>
              <a:chExt cx="457199" cy="304813"/>
            </a:xfrm>
          </p:grpSpPr>
          <p:sp>
            <p:nvSpPr>
              <p:cNvPr id="92" name="Flowchart: Merge 91"/>
              <p:cNvSpPr/>
              <p:nvPr/>
            </p:nvSpPr>
            <p:spPr>
              <a:xfrm>
                <a:off x="4335514" y="3438990"/>
                <a:ext cx="457199" cy="304797"/>
              </a:xfrm>
              <a:prstGeom prst="flowChartMerg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Merge 29"/>
              <p:cNvSpPr/>
              <p:nvPr/>
            </p:nvSpPr>
            <p:spPr>
              <a:xfrm>
                <a:off x="4561629" y="3439003"/>
                <a:ext cx="228601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6947234" y="3643257"/>
            <a:ext cx="105512" cy="1787506"/>
            <a:chOff x="6819808" y="4160022"/>
            <a:chExt cx="105512" cy="1787506"/>
          </a:xfrm>
        </p:grpSpPr>
        <p:grpSp>
          <p:nvGrpSpPr>
            <p:cNvPr id="98" name="Group 97"/>
            <p:cNvGrpSpPr/>
            <p:nvPr/>
          </p:nvGrpSpPr>
          <p:grpSpPr>
            <a:xfrm rot="16200000">
              <a:off x="6802844" y="4183422"/>
              <a:ext cx="144000" cy="97200"/>
              <a:chOff x="7990277" y="3434148"/>
              <a:chExt cx="457200" cy="304800"/>
            </a:xfrm>
          </p:grpSpPr>
          <p:sp>
            <p:nvSpPr>
              <p:cNvPr id="96" name="Flowchart: Merge 95"/>
              <p:cNvSpPr/>
              <p:nvPr/>
            </p:nvSpPr>
            <p:spPr>
              <a:xfrm>
                <a:off x="7990277" y="3434148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lowchart: Merge 29"/>
              <p:cNvSpPr/>
              <p:nvPr/>
            </p:nvSpPr>
            <p:spPr>
              <a:xfrm>
                <a:off x="8218877" y="34341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16200000">
              <a:off x="6802844" y="4460082"/>
              <a:ext cx="144000" cy="97200"/>
              <a:chOff x="7771692" y="3434148"/>
              <a:chExt cx="457200" cy="304800"/>
            </a:xfrm>
          </p:grpSpPr>
          <p:sp>
            <p:nvSpPr>
              <p:cNvPr id="100" name="Flowchart: Merge 99"/>
              <p:cNvSpPr/>
              <p:nvPr/>
            </p:nvSpPr>
            <p:spPr>
              <a:xfrm>
                <a:off x="7771692" y="3434148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lowchart: Merge 29"/>
              <p:cNvSpPr/>
              <p:nvPr/>
            </p:nvSpPr>
            <p:spPr>
              <a:xfrm>
                <a:off x="8000292" y="34341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 rot="16200000">
              <a:off x="6802844" y="4724400"/>
              <a:ext cx="144000" cy="97200"/>
              <a:chOff x="7652937" y="3434148"/>
              <a:chExt cx="457200" cy="304800"/>
            </a:xfrm>
          </p:grpSpPr>
          <p:sp>
            <p:nvSpPr>
              <p:cNvPr id="103" name="Flowchart: Merge 102"/>
              <p:cNvSpPr/>
              <p:nvPr/>
            </p:nvSpPr>
            <p:spPr>
              <a:xfrm>
                <a:off x="7652937" y="3434148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lowchart: Merge 29"/>
              <p:cNvSpPr/>
              <p:nvPr/>
            </p:nvSpPr>
            <p:spPr>
              <a:xfrm>
                <a:off x="7881537" y="34341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 rot="16200000">
              <a:off x="6804720" y="5014298"/>
              <a:ext cx="144000" cy="97200"/>
              <a:chOff x="7547377" y="3460212"/>
              <a:chExt cx="457200" cy="304800"/>
            </a:xfrm>
          </p:grpSpPr>
          <p:sp>
            <p:nvSpPr>
              <p:cNvPr id="106" name="Flowchart: Merge 105"/>
              <p:cNvSpPr/>
              <p:nvPr/>
            </p:nvSpPr>
            <p:spPr>
              <a:xfrm>
                <a:off x="7547377" y="3460212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lowchart: Merge 29"/>
              <p:cNvSpPr/>
              <p:nvPr/>
            </p:nvSpPr>
            <p:spPr>
              <a:xfrm>
                <a:off x="7775977" y="3460212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 rot="16200000">
              <a:off x="6802844" y="5289646"/>
              <a:ext cx="144000" cy="97200"/>
              <a:chOff x="7454960" y="3434148"/>
              <a:chExt cx="457200" cy="304800"/>
            </a:xfrm>
          </p:grpSpPr>
          <p:sp>
            <p:nvSpPr>
              <p:cNvPr id="109" name="Flowchart: Merge 108"/>
              <p:cNvSpPr/>
              <p:nvPr/>
            </p:nvSpPr>
            <p:spPr>
              <a:xfrm>
                <a:off x="7454960" y="3434148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lowchart: Merge 29"/>
              <p:cNvSpPr/>
              <p:nvPr/>
            </p:nvSpPr>
            <p:spPr>
              <a:xfrm>
                <a:off x="7683560" y="34341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16200000">
              <a:off x="6796408" y="5566386"/>
              <a:ext cx="144000" cy="97200"/>
              <a:chOff x="7323018" y="3434148"/>
              <a:chExt cx="457200" cy="304800"/>
            </a:xfrm>
          </p:grpSpPr>
          <p:sp>
            <p:nvSpPr>
              <p:cNvPr id="112" name="Flowchart: Merge 111"/>
              <p:cNvSpPr/>
              <p:nvPr/>
            </p:nvSpPr>
            <p:spPr>
              <a:xfrm>
                <a:off x="7323018" y="3434148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lowchart: Merge 29"/>
              <p:cNvSpPr/>
              <p:nvPr/>
            </p:nvSpPr>
            <p:spPr>
              <a:xfrm>
                <a:off x="7551618" y="34341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 rot="16200000">
              <a:off x="6796408" y="5826928"/>
              <a:ext cx="144000" cy="97200"/>
              <a:chOff x="7336233" y="3434148"/>
              <a:chExt cx="457200" cy="304800"/>
            </a:xfrm>
          </p:grpSpPr>
          <p:sp>
            <p:nvSpPr>
              <p:cNvPr id="115" name="Flowchart: Merge 114"/>
              <p:cNvSpPr/>
              <p:nvPr/>
            </p:nvSpPr>
            <p:spPr>
              <a:xfrm>
                <a:off x="7336233" y="3434148"/>
                <a:ext cx="457200" cy="304800"/>
              </a:xfrm>
              <a:prstGeom prst="flowChartMerg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lowchart: Merge 29"/>
              <p:cNvSpPr/>
              <p:nvPr/>
            </p:nvSpPr>
            <p:spPr>
              <a:xfrm>
                <a:off x="7564833" y="3434148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51036" y="5982417"/>
            <a:ext cx="457200" cy="304800"/>
            <a:chOff x="1400266" y="6188918"/>
            <a:chExt cx="457200" cy="304800"/>
          </a:xfrm>
        </p:grpSpPr>
        <p:sp>
          <p:nvSpPr>
            <p:cNvPr id="122" name="Flowchart: Merge 121"/>
            <p:cNvSpPr/>
            <p:nvPr/>
          </p:nvSpPr>
          <p:spPr>
            <a:xfrm>
              <a:off x="1400266" y="6188918"/>
              <a:ext cx="457200" cy="304800"/>
            </a:xfrm>
            <a:prstGeom prst="flowChartMerg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lowchart: Merge 29"/>
            <p:cNvSpPr/>
            <p:nvPr/>
          </p:nvSpPr>
          <p:spPr>
            <a:xfrm>
              <a:off x="1628865" y="618891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0" y="0"/>
                  </a:move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95375" y="6253912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ทีมที่มีคุณภาพ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87332" y="5937514"/>
            <a:ext cx="466724" cy="304800"/>
            <a:chOff x="3634668" y="6188918"/>
            <a:chExt cx="466724" cy="304800"/>
          </a:xfrm>
        </p:grpSpPr>
        <p:sp>
          <p:nvSpPr>
            <p:cNvPr id="125" name="Flowchart: Merge 124"/>
            <p:cNvSpPr/>
            <p:nvPr/>
          </p:nvSpPr>
          <p:spPr>
            <a:xfrm>
              <a:off x="3634668" y="6188918"/>
              <a:ext cx="457200" cy="304800"/>
            </a:xfrm>
            <a:prstGeom prst="flowChartMerg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lowchart: Merge 29"/>
            <p:cNvSpPr/>
            <p:nvPr/>
          </p:nvSpPr>
          <p:spPr>
            <a:xfrm>
              <a:off x="3872792" y="618891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0" y="0"/>
                  </a:move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2881560" y="6248402"/>
            <a:ext cx="1390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แผนที่มีคุณภาพ</a:t>
            </a:r>
          </a:p>
          <a:p>
            <a:r>
              <a:rPr lang="th-TH" sz="20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แบบมีส่วนร่วม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50537" y="5937514"/>
            <a:ext cx="457200" cy="304800"/>
            <a:chOff x="5546478" y="6188918"/>
            <a:chExt cx="457200" cy="304800"/>
          </a:xfrm>
        </p:grpSpPr>
        <p:sp>
          <p:nvSpPr>
            <p:cNvPr id="128" name="Flowchart: Merge 127"/>
            <p:cNvSpPr/>
            <p:nvPr/>
          </p:nvSpPr>
          <p:spPr>
            <a:xfrm>
              <a:off x="5546478" y="6188918"/>
              <a:ext cx="457200" cy="304800"/>
            </a:xfrm>
            <a:prstGeom prst="flowChartMerg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lowchart: Merge 29"/>
            <p:cNvSpPr/>
            <p:nvPr/>
          </p:nvSpPr>
          <p:spPr>
            <a:xfrm>
              <a:off x="5772596" y="618891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0" y="0"/>
                  </a:move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4696238" y="6253912"/>
            <a:ext cx="2239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กิจกรรมตามกลุ่มวัย/</a:t>
            </a:r>
          </a:p>
          <a:p>
            <a:pPr algn="ctr"/>
            <a:r>
              <a:rPr lang="th-TH" sz="2000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ครอบคลุมนโยบายที่สำคัญ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627555" y="5937514"/>
            <a:ext cx="457200" cy="304800"/>
            <a:chOff x="7619292" y="6157867"/>
            <a:chExt cx="457200" cy="304800"/>
          </a:xfrm>
        </p:grpSpPr>
        <p:sp>
          <p:nvSpPr>
            <p:cNvPr id="131" name="Flowchart: Merge 130"/>
            <p:cNvSpPr/>
            <p:nvPr/>
          </p:nvSpPr>
          <p:spPr>
            <a:xfrm>
              <a:off x="7619292" y="6157867"/>
              <a:ext cx="457200" cy="304800"/>
            </a:xfrm>
            <a:prstGeom prst="flowChartMerg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lowchart: Merge 29"/>
            <p:cNvSpPr/>
            <p:nvPr/>
          </p:nvSpPr>
          <p:spPr>
            <a:xfrm>
              <a:off x="7847892" y="6157867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0" y="0"/>
                  </a:move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TextBox 132"/>
          <p:cNvSpPr txBox="1"/>
          <p:nvPr/>
        </p:nvSpPr>
        <p:spPr>
          <a:xfrm>
            <a:off x="6896039" y="6289357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ผลลัพธ์อย่างน้อย </a:t>
            </a:r>
            <a:r>
              <a:rPr lang="en-US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2 </a:t>
            </a:r>
            <a:r>
              <a:rPr lang="th-TH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ประเด็น</a:t>
            </a:r>
          </a:p>
          <a:p>
            <a:r>
              <a:rPr lang="th-TH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/ผ่าน </a:t>
            </a:r>
            <a:r>
              <a:rPr lang="en-US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KPIs </a:t>
            </a:r>
            <a:r>
              <a:rPr lang="th-TH" b="1" dirty="0">
                <a:latin typeface="TH K2D July8" panose="02000506000000020004" pitchFamily="2" charset="-34"/>
                <a:cs typeface="TH K2D July8" panose="02000506000000020004" pitchFamily="2" charset="-34"/>
              </a:rPr>
              <a:t>ที่เป็นปัญหา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7991110" y="816617"/>
            <a:ext cx="1378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b="1" dirty="0">
                <a:solidFill>
                  <a:srgbClr val="D9969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สุขกาย สุขใจ </a:t>
            </a:r>
          </a:p>
          <a:p>
            <a:pPr lvl="1"/>
            <a:r>
              <a:rPr lang="th-TH" sz="2800" b="1" dirty="0">
                <a:solidFill>
                  <a:srgbClr val="D99694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สุขเงิน</a:t>
            </a:r>
            <a:endParaRPr lang="en-US" sz="2800" b="1" dirty="0">
              <a:solidFill>
                <a:srgbClr val="D99694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033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 idx="4294967295"/>
          </p:nvPr>
        </p:nvSpPr>
        <p:spPr>
          <a:xfrm>
            <a:off x="0" y="4416"/>
            <a:ext cx="9251950" cy="689078"/>
          </a:xfrm>
          <a:prstGeom prst="rect">
            <a:avLst/>
          </a:prstGeom>
          <a:solidFill>
            <a:srgbClr val="205867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203" tIns="35601" rIns="71203" bIns="35601" anchor="ctr"/>
          <a:lstStyle/>
          <a:p>
            <a:pPr eaLnBrk="1" hangingPunct="1"/>
            <a:r>
              <a:rPr lang="th-TH" altLang="th-TH" sz="3642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นวัตกรรมการเข้าถึงบริการสาธารณสุขเพื่อพัฒนาคุณภาพชีวิต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5829" y="2015501"/>
            <a:ext cx="2185935" cy="709557"/>
          </a:xfrm>
          <a:prstGeom prst="rect">
            <a:avLst/>
          </a:prstGeom>
          <a:noFill/>
          <a:ln w="635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th-TH" sz="425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พชอ.</a:t>
            </a:r>
            <a:endParaRPr lang="th-TH" sz="425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7486" y="3435820"/>
            <a:ext cx="3424464" cy="710762"/>
          </a:xfrm>
          <a:prstGeom prst="rect">
            <a:avLst/>
          </a:prstGeom>
          <a:noFill/>
          <a:ln w="635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th-TH" sz="2833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ตำบลจัดการคุณภาพชีวิต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1391" y="5002984"/>
            <a:ext cx="2613836" cy="855273"/>
          </a:xfrm>
          <a:prstGeom prst="rect">
            <a:avLst/>
          </a:prstGeom>
          <a:noFill/>
          <a:ln w="635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th-TH" sz="2530" b="1" dirty="0">
                <a:solidFill>
                  <a:srgbClr val="004A82"/>
                </a:solidFill>
                <a:latin typeface="TH SarabunPSK" pitchFamily="34" charset="-34"/>
                <a:cs typeface="TH SarabunPSK" pitchFamily="34" charset="-34"/>
              </a:rPr>
              <a:t>ชุมชนสร้างสุข</a:t>
            </a:r>
          </a:p>
          <a:p>
            <a:pPr algn="ctr" defTabSz="711836">
              <a:defRPr/>
            </a:pPr>
            <a:r>
              <a:rPr lang="th-TH" sz="2226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(สุขกาย สุขใจ สุขเงิน)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773" y="4456185"/>
            <a:ext cx="2075933" cy="632457"/>
          </a:xfrm>
          <a:prstGeom prst="rect">
            <a:avLst/>
          </a:prstGeom>
          <a:noFill/>
          <a:ln w="635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th-TH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หมู่บ้านปรับเปลี่ยน</a:t>
            </a:r>
          </a:p>
          <a:p>
            <a:pPr algn="ctr" defTabSz="711836">
              <a:defRPr/>
            </a:pPr>
            <a:r>
              <a:rPr lang="th-TH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พฤติกรรมสุขภาพ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12713" y="2958168"/>
            <a:ext cx="1602434" cy="54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th-TH" sz="2226" b="1" dirty="0">
                <a:solidFill>
                  <a:srgbClr val="576868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226" b="1" dirty="0">
                <a:solidFill>
                  <a:srgbClr val="6F3505"/>
                </a:solidFill>
                <a:latin typeface="TH SarabunPSK" pitchFamily="34" charset="-34"/>
                <a:cs typeface="TH SarabunPSK" pitchFamily="34" charset="-34"/>
              </a:rPr>
              <a:t>ดำเนินการ)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13878" y="1549896"/>
            <a:ext cx="2327733" cy="127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defTabSz="711836">
              <a:defRPr/>
            </a:pPr>
            <a:r>
              <a:rPr lang="th-TH" sz="2226" b="1" dirty="0">
                <a:solidFill>
                  <a:srgbClr val="753805"/>
                </a:solidFill>
                <a:latin typeface="TH SarabunPSK" pitchFamily="34" charset="-34"/>
                <a:cs typeface="TH SarabunPSK" pitchFamily="34" charset="-34"/>
              </a:rPr>
              <a:t>(บริหาร)</a:t>
            </a:r>
            <a:r>
              <a:rPr lang="en-US" sz="2226" b="1" dirty="0">
                <a:solidFill>
                  <a:srgbClr val="753805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26" b="1" dirty="0">
                <a:solidFill>
                  <a:srgbClr val="753805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solidFill>
                  <a:srgbClr val="753805"/>
                </a:solidFill>
                <a:latin typeface="TH SarabunPSK" pitchFamily="34" charset="-34"/>
                <a:cs typeface="TH SarabunPSK" pitchFamily="34" charset="-34"/>
              </a:rPr>
              <a:t>- กรรมการ</a:t>
            </a:r>
            <a:endParaRPr lang="en-US" sz="2000" b="1" dirty="0">
              <a:solidFill>
                <a:srgbClr val="753805"/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711836">
              <a:defRPr/>
            </a:pPr>
            <a:r>
              <a:rPr lang="th-TH" sz="2000" b="1" dirty="0">
                <a:solidFill>
                  <a:srgbClr val="753805"/>
                </a:solidFill>
                <a:latin typeface="TH SarabunPSK" pitchFamily="34" charset="-34"/>
                <a:cs typeface="TH SarabunPSK" pitchFamily="34" charset="-34"/>
              </a:rPr>
              <a:t>	  - ประเด็น</a:t>
            </a:r>
          </a:p>
          <a:p>
            <a:pPr defTabSz="711836">
              <a:defRPr/>
            </a:pPr>
            <a:r>
              <a:rPr lang="th-TH" sz="2000" b="1" dirty="0">
                <a:solidFill>
                  <a:srgbClr val="753805"/>
                </a:solidFill>
                <a:latin typeface="TH SarabunPSK" pitchFamily="34" charset="-34"/>
                <a:cs typeface="TH SarabunPSK" pitchFamily="34" charset="-34"/>
              </a:rPr>
              <a:t>               - แผน</a:t>
            </a:r>
          </a:p>
          <a:p>
            <a:pPr defTabSz="711836">
              <a:defRPr/>
            </a:pPr>
            <a:r>
              <a:rPr lang="th-TH" sz="2000" b="1" dirty="0">
                <a:solidFill>
                  <a:srgbClr val="753805"/>
                </a:solidFill>
                <a:latin typeface="TH SarabunPSK" pitchFamily="34" charset="-34"/>
                <a:cs typeface="TH SarabunPSK" pitchFamily="34" charset="-34"/>
              </a:rPr>
              <a:t>	  - ติดตาม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42785" y="4342228"/>
            <a:ext cx="1681488" cy="660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th-TH" sz="2226" b="1" dirty="0">
                <a:solidFill>
                  <a:srgbClr val="602E04"/>
                </a:solidFill>
                <a:latin typeface="TH SarabunPSK" pitchFamily="34" charset="-34"/>
                <a:cs typeface="TH SarabunPSK" pitchFamily="34" charset="-34"/>
              </a:rPr>
              <a:t>(เป้าหมาย)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3423235" y="2944310"/>
            <a:ext cx="490643" cy="35899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endParaRPr lang="th-TH" sz="2226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3496016" y="4418840"/>
            <a:ext cx="490643" cy="3602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endParaRPr lang="th-TH" sz="2226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31304" y="3829751"/>
            <a:ext cx="1238529" cy="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87144" y="3756513"/>
            <a:ext cx="981286" cy="997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defTabSz="711836">
              <a:defRPr/>
            </a:pPr>
            <a:r>
              <a:rPr lang="th-TH" sz="2226" b="1" dirty="0">
                <a:solidFill>
                  <a:srgbClr val="576868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226" b="1" dirty="0">
                <a:solidFill>
                  <a:srgbClr val="803D06"/>
                </a:solidFill>
                <a:latin typeface="TH SarabunPSK" pitchFamily="34" charset="-34"/>
                <a:cs typeface="TH SarabunPSK" pitchFamily="34" charset="-34"/>
              </a:rPr>
              <a:t>(ต้นทุน)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2705" y="1900900"/>
            <a:ext cx="835725" cy="699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defTabSz="711836">
              <a:defRPr/>
            </a:pPr>
            <a:endParaRPr lang="th-TH" sz="2226" b="1" dirty="0">
              <a:solidFill>
                <a:srgbClr val="576868">
                  <a:lumMod val="50000"/>
                </a:srgbClr>
              </a:solidFill>
              <a:latin typeface="TH SarabunPSK" pitchFamily="34" charset="-34"/>
              <a:cs typeface="TH SarabunPSK" pitchFamily="34" charset="-34"/>
            </a:endParaRPr>
          </a:p>
          <a:p>
            <a:pPr defTabSz="711836">
              <a:defRPr/>
            </a:pPr>
            <a:r>
              <a:rPr lang="th-TH" sz="2226" b="1" dirty="0">
                <a:solidFill>
                  <a:srgbClr val="713605"/>
                </a:solidFill>
                <a:latin typeface="TH SarabunPSK" pitchFamily="34" charset="-34"/>
                <a:cs typeface="TH SarabunPSK" pitchFamily="34" charset="-34"/>
              </a:rPr>
              <a:t>(ต้นทุน) </a:t>
            </a:r>
            <a:endParaRPr lang="th-TH" sz="2226" b="1" dirty="0">
              <a:solidFill>
                <a:srgbClr val="576868">
                  <a:lumMod val="50000"/>
                </a:srgb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4413930" y="5431082"/>
            <a:ext cx="1011403" cy="379475"/>
          </a:xfrm>
          <a:prstGeom prst="rect">
            <a:avLst/>
          </a:prstGeom>
          <a:noFill/>
          <a:ln w="635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en-US" sz="253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FL</a:t>
            </a:r>
            <a:endParaRPr lang="th-TH" sz="253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ectangle 8"/>
          <p:cNvSpPr/>
          <p:nvPr/>
        </p:nvSpPr>
        <p:spPr>
          <a:xfrm>
            <a:off x="-191966" y="5130807"/>
            <a:ext cx="2449452" cy="545720"/>
          </a:xfrm>
          <a:prstGeom prst="rect">
            <a:avLst/>
          </a:prstGeom>
          <a:noFill/>
          <a:ln w="635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en-US" sz="2226" b="1" dirty="0">
                <a:solidFill>
                  <a:srgbClr val="FF0000"/>
                </a:solidFill>
                <a:latin typeface="JasmineUPC" pitchFamily="18" charset="-34"/>
                <a:cs typeface="JasmineUPC" pitchFamily="18" charset="-34"/>
              </a:rPr>
              <a:t>HL</a:t>
            </a:r>
            <a:endParaRPr lang="th-TH" sz="2226" b="1" dirty="0">
              <a:solidFill>
                <a:srgbClr val="FF0000"/>
              </a:solidFill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6287" y="5088643"/>
            <a:ext cx="1934966" cy="491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endParaRPr lang="th-TH" sz="2226" b="1" dirty="0">
              <a:solidFill>
                <a:prstClr val="black"/>
              </a:solidFill>
              <a:latin typeface="JasmineUPC" pitchFamily="18" charset="-34"/>
              <a:cs typeface="JasmineUPC" pitchFamily="18" charset="-34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331305" y="3303305"/>
            <a:ext cx="0" cy="527651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0669" y="5097075"/>
            <a:ext cx="0" cy="381884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60553" y="5512690"/>
            <a:ext cx="1724153" cy="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08774" y="2725058"/>
            <a:ext cx="2057111" cy="473440"/>
          </a:xfrm>
          <a:prstGeom prst="rect">
            <a:avLst/>
          </a:prstGeom>
          <a:noFill/>
          <a:ln w="635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algn="ctr" defTabSz="711836">
              <a:defRPr/>
            </a:pPr>
            <a:r>
              <a:rPr lang="th-TH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ตำบลจัดการสุขภาพ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71428" y="1549897"/>
            <a:ext cx="3364235" cy="5460504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85" tIns="35592" rIns="71185" bIns="35592" anchor="ctr"/>
          <a:lstStyle/>
          <a:p>
            <a:pPr defTabSz="711836">
              <a:defRPr/>
            </a:pP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การดำเนินการ</a:t>
            </a:r>
          </a:p>
          <a:p>
            <a:pPr defTabSz="711836">
              <a:defRPr/>
            </a:pPr>
            <a:r>
              <a:rPr lang="en-US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สร้างพื้นที่ต้นแบบ (</a:t>
            </a:r>
            <a:r>
              <a:rPr lang="en-US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Model) </a:t>
            </a: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ชุมชนสร้างสุข </a:t>
            </a:r>
            <a:r>
              <a:rPr lang="th-TH" sz="28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จังหวัดละ </a:t>
            </a:r>
            <a:r>
              <a:rPr lang="en-US" sz="28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8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 แห่ง</a:t>
            </a:r>
          </a:p>
          <a:p>
            <a:pPr defTabSz="711836">
              <a:defRPr/>
            </a:pPr>
            <a:r>
              <a:rPr lang="en-US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หารูปแบบที่ควรจะเป็นในการพัฒนาชุมชนสร้างสุข โดยใช้กระบวนการตำบลจัดการคุณภาพชีวิต เชื่อมโยงกับ พชอ.</a:t>
            </a:r>
          </a:p>
          <a:p>
            <a:pPr defTabSz="711836">
              <a:defRPr/>
            </a:pPr>
            <a:r>
              <a:rPr lang="en-US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ส่งเสริมตำบลจัดการสุขภาพทุกแห่ง เพื่อต่อยอดสู่เป้าหมายชุมชนสร้างสุข โดยกระบวนการตำบลจัดการคุณภาพชีวิต</a:t>
            </a:r>
          </a:p>
          <a:p>
            <a:pPr defTabSz="711836">
              <a:defRPr/>
            </a:pPr>
            <a:r>
              <a:rPr lang="en-US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400" b="1" dirty="0">
                <a:solidFill>
                  <a:srgbClr val="205867"/>
                </a:solidFill>
                <a:latin typeface="TH SarabunPSK" pitchFamily="34" charset="-34"/>
                <a:cs typeface="TH SarabunPSK" pitchFamily="34" charset="-34"/>
              </a:rPr>
              <a:t>นำเข้าสู่แผนเร่งด่วนของยุทธศาสตร์ชาติด้านความมั่นคง “แผนตำบลมั่นคง มั่งคั่ง ยั่งยืน”</a:t>
            </a:r>
            <a:endParaRPr lang="th-TH" sz="2000" b="1" dirty="0">
              <a:solidFill>
                <a:srgbClr val="205867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823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rapezoid 54"/>
          <p:cNvSpPr/>
          <p:nvPr/>
        </p:nvSpPr>
        <p:spPr>
          <a:xfrm>
            <a:off x="840418" y="5690970"/>
            <a:ext cx="7734518" cy="1124891"/>
          </a:xfrm>
          <a:prstGeom prst="trapezoid">
            <a:avLst>
              <a:gd name="adj" fmla="val 6953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Trapezoid 38"/>
          <p:cNvSpPr/>
          <p:nvPr/>
        </p:nvSpPr>
        <p:spPr>
          <a:xfrm>
            <a:off x="3129767" y="2772167"/>
            <a:ext cx="3221076" cy="810461"/>
          </a:xfrm>
          <a:prstGeom prst="trapezoid">
            <a:avLst>
              <a:gd name="adj" fmla="val 70468"/>
            </a:avLst>
          </a:prstGeom>
          <a:solidFill>
            <a:srgbClr val="FF7A5A"/>
          </a:solidFill>
          <a:ln>
            <a:solidFill>
              <a:srgbClr val="FF7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Trapezoid 41"/>
          <p:cNvSpPr/>
          <p:nvPr/>
        </p:nvSpPr>
        <p:spPr>
          <a:xfrm>
            <a:off x="2403446" y="3673503"/>
            <a:ext cx="4640958" cy="949940"/>
          </a:xfrm>
          <a:prstGeom prst="trapezoid">
            <a:avLst>
              <a:gd name="adj" fmla="val 69739"/>
            </a:avLst>
          </a:prstGeom>
          <a:solidFill>
            <a:srgbClr val="FFB85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Trapezoid 39"/>
          <p:cNvSpPr/>
          <p:nvPr/>
        </p:nvSpPr>
        <p:spPr>
          <a:xfrm>
            <a:off x="1677906" y="4733862"/>
            <a:ext cx="6044188" cy="873514"/>
          </a:xfrm>
          <a:prstGeom prst="trapezoid">
            <a:avLst>
              <a:gd name="adj" fmla="val 70156"/>
            </a:avLst>
          </a:prstGeom>
          <a:solidFill>
            <a:srgbClr val="00B0F0"/>
          </a:solidFill>
          <a:ln>
            <a:solidFill>
              <a:srgbClr val="00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120" y="249639"/>
            <a:ext cx="8279634" cy="858647"/>
          </a:xfrm>
        </p:spPr>
        <p:txBody>
          <a:bodyPr>
            <a:noAutofit/>
          </a:bodyPr>
          <a:lstStyle/>
          <a:p>
            <a:r>
              <a:rPr lang="th-TH" sz="4000" dirty="0">
                <a:solidFill>
                  <a:srgbClr val="265D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การพัฒนาระบบสุขภาพชุมชนและระบบสุขภาพปฐมภูมิ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7808" y="4626592"/>
            <a:ext cx="6414448" cy="9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1612710" y="5597857"/>
            <a:ext cx="6414448" cy="9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1377808" y="1761700"/>
            <a:ext cx="6414448" cy="9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612710" y="4628866"/>
            <a:ext cx="6414448" cy="955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3" b="73265" l="9221" r="28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2" t="57102" r="71272" b="25182"/>
          <a:stretch/>
        </p:blipFill>
        <p:spPr>
          <a:xfrm>
            <a:off x="222599" y="5793446"/>
            <a:ext cx="1337481" cy="124194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839623" y="4770973"/>
            <a:ext cx="2133546" cy="919997"/>
            <a:chOff x="3907862" y="5793446"/>
            <a:chExt cx="2133546" cy="919997"/>
          </a:xfrm>
        </p:grpSpPr>
        <p:sp>
          <p:nvSpPr>
            <p:cNvPr id="23" name="TextBox 22"/>
            <p:cNvSpPr txBox="1"/>
            <p:nvPr/>
          </p:nvSpPr>
          <p:spPr>
            <a:xfrm>
              <a:off x="3907862" y="5793446"/>
              <a:ext cx="2133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Kodchasal" pitchFamily="2" charset="-34"/>
                  <a:cs typeface="TH Kodchasal" pitchFamily="2" charset="-34"/>
                </a:rPr>
                <a:t>FAMILY CARE</a:t>
              </a:r>
              <a:endParaRPr lang="th-TH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itchFamily="2" charset="-34"/>
                <a:cs typeface="TH Kodchasal" pitchFamily="2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07853" y="6128668"/>
              <a:ext cx="150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th-TH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Kodchasal" pitchFamily="2" charset="-34"/>
                  <a:cs typeface="TH Kodchasal" pitchFamily="2" charset="-34"/>
                </a:rPr>
                <a:t>อสค.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14129" y="3736019"/>
            <a:ext cx="2920623" cy="895232"/>
            <a:chOff x="3314129" y="3736019"/>
            <a:chExt cx="2920623" cy="895232"/>
          </a:xfrm>
        </p:grpSpPr>
        <p:grpSp>
          <p:nvGrpSpPr>
            <p:cNvPr id="25" name="Group 24"/>
            <p:cNvGrpSpPr/>
            <p:nvPr/>
          </p:nvGrpSpPr>
          <p:grpSpPr>
            <a:xfrm>
              <a:off x="3314129" y="3736019"/>
              <a:ext cx="2727279" cy="845108"/>
              <a:chOff x="3489275" y="5792873"/>
              <a:chExt cx="2727279" cy="84510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644003" y="5792873"/>
                <a:ext cx="25725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solidFill>
                      <a:srgbClr val="265D3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Kodchasal" pitchFamily="2" charset="-34"/>
                    <a:cs typeface="TH Kodchasal" pitchFamily="2" charset="-34"/>
                  </a:rPr>
                  <a:t>COMMUNITY CARE</a:t>
                </a:r>
                <a:endParaRPr lang="th-TH" sz="2800" b="1" dirty="0">
                  <a:solidFill>
                    <a:srgbClr val="265D3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Kodchasal" pitchFamily="2" charset="-34"/>
                  <a:cs typeface="TH Kodchasal" pitchFamily="2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89275" y="6114761"/>
                <a:ext cx="1505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th-TH" sz="2800" b="1" dirty="0">
                    <a:solidFill>
                      <a:srgbClr val="265D35"/>
                    </a:solidFill>
                    <a:latin typeface="TH Kodchasal" pitchFamily="2" charset="-34"/>
                    <a:cs typeface="TH Kodchasal" pitchFamily="2" charset="-34"/>
                  </a:rPr>
                  <a:t>อสม.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728948" y="4046476"/>
              <a:ext cx="150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th-TH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Kodchasal" pitchFamily="2" charset="-34"/>
                  <a:cs typeface="TH Kodchasal" pitchFamily="2" charset="-34"/>
                </a:rPr>
                <a:t>อสม.</a:t>
              </a:r>
              <a:r>
                <a:rPr 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Kodchasal" pitchFamily="2" charset="-34"/>
                  <a:cs typeface="TH Kodchasal" pitchFamily="2" charset="-34"/>
                </a:rPr>
                <a:t>4.0</a:t>
              </a:r>
              <a:endParaRPr lang="th-TH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odchasal" pitchFamily="2" charset="-34"/>
                <a:cs typeface="TH Kodchasal" pitchFamily="2" charset="-34"/>
              </a:endParaRPr>
            </a:p>
          </p:txBody>
        </p:sp>
        <p:sp>
          <p:nvSpPr>
            <p:cNvPr id="29" name="Isosceles Triangle 2"/>
            <p:cNvSpPr/>
            <p:nvPr/>
          </p:nvSpPr>
          <p:spPr>
            <a:xfrm rot="5400000">
              <a:off x="4550237" y="4125147"/>
              <a:ext cx="171001" cy="375827"/>
            </a:xfrm>
            <a:custGeom>
              <a:avLst/>
              <a:gdLst/>
              <a:ahLst/>
              <a:cxnLst/>
              <a:rect l="l" t="t" r="r" b="b"/>
              <a:pathLst>
                <a:path w="936744" h="2362200">
                  <a:moveTo>
                    <a:pt x="468372" y="0"/>
                  </a:moveTo>
                  <a:lnTo>
                    <a:pt x="936744" y="609600"/>
                  </a:lnTo>
                  <a:lnTo>
                    <a:pt x="702558" y="609600"/>
                  </a:lnTo>
                  <a:lnTo>
                    <a:pt x="936744" y="2362200"/>
                  </a:lnTo>
                  <a:lnTo>
                    <a:pt x="0" y="2362200"/>
                  </a:lnTo>
                  <a:lnTo>
                    <a:pt x="234186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675367" y="2782927"/>
            <a:ext cx="6414448" cy="892872"/>
            <a:chOff x="1675367" y="2782927"/>
            <a:chExt cx="6414448" cy="892872"/>
          </a:xfrm>
        </p:grpSpPr>
        <p:sp>
          <p:nvSpPr>
            <p:cNvPr id="14" name="Rectangle 13"/>
            <p:cNvSpPr/>
            <p:nvPr/>
          </p:nvSpPr>
          <p:spPr>
            <a:xfrm>
              <a:off x="1675367" y="3580265"/>
              <a:ext cx="6414448" cy="955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24781" y="2782927"/>
              <a:ext cx="3146229" cy="865198"/>
              <a:chOff x="3099222" y="3736384"/>
              <a:chExt cx="3146229" cy="865198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3099222" y="3736384"/>
                <a:ext cx="3146229" cy="865198"/>
                <a:chOff x="3274368" y="5793238"/>
                <a:chExt cx="3146229" cy="865198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3848046" y="5793238"/>
                  <a:ext cx="25725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800" b="1" dirty="0">
                      <a:solidFill>
                        <a:schemeClr val="bg2">
                          <a:lumMod val="90000"/>
                        </a:schemeClr>
                      </a:solidFill>
                      <a:latin typeface="TH Kodchasal" pitchFamily="2" charset="-34"/>
                      <a:cs typeface="TH Kodchasal" pitchFamily="2" charset="-34"/>
                    </a:rPr>
                    <a:t>PRIMARY CARE</a:t>
                  </a:r>
                  <a:endParaRPr lang="th-TH" sz="2800" b="1" dirty="0">
                    <a:solidFill>
                      <a:schemeClr val="bg2">
                        <a:lumMod val="90000"/>
                      </a:schemeClr>
                    </a:solidFill>
                    <a:latin typeface="TH Kodchasal" pitchFamily="2" charset="-34"/>
                    <a:cs typeface="TH Kodchasal" pitchFamily="2" charset="-34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274368" y="6196771"/>
                  <a:ext cx="150580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th-TH" sz="2400" b="1" dirty="0">
                      <a:solidFill>
                        <a:schemeClr val="bg1"/>
                      </a:solidFill>
                      <a:latin typeface="TH Kodchasal" pitchFamily="2" charset="-34"/>
                      <a:cs typeface="TH Kodchasal" pitchFamily="2" charset="-34"/>
                    </a:rPr>
                    <a:t>ปฐมภูมิ</a:t>
                  </a: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4316436" y="4128627"/>
                <a:ext cx="9423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  <a:latin typeface="TH Kodchasal" pitchFamily="2" charset="-34"/>
                    <a:cs typeface="TH Kodchasal" pitchFamily="2" charset="-34"/>
                  </a:rPr>
                  <a:t>PCC</a:t>
                </a:r>
                <a:endParaRPr lang="th-TH" sz="2400" b="1" dirty="0">
                  <a:solidFill>
                    <a:schemeClr val="accent1">
                      <a:lumMod val="50000"/>
                    </a:schemeClr>
                  </a:solidFill>
                  <a:latin typeface="TH Kodchasal" pitchFamily="2" charset="-34"/>
                  <a:cs typeface="TH Kodchasal" pitchFamily="2" charset="-34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5013445" y="3123405"/>
              <a:ext cx="9423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th-TH" sz="2800" b="1" dirty="0">
                  <a:solidFill>
                    <a:srgbClr val="00B0F0"/>
                  </a:solidFill>
                  <a:latin typeface="TH Kodchasal" pitchFamily="2" charset="-34"/>
                  <a:cs typeface="TH Kodchasal" pitchFamily="2" charset="-34"/>
                </a:rPr>
                <a:t>พชอ.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482152" y="1307991"/>
            <a:ext cx="2572551" cy="622105"/>
            <a:chOff x="3468856" y="1288579"/>
            <a:chExt cx="2572551" cy="622105"/>
          </a:xfrm>
        </p:grpSpPr>
        <p:sp>
          <p:nvSpPr>
            <p:cNvPr id="16" name="Isosceles Triangle 15"/>
            <p:cNvSpPr/>
            <p:nvPr/>
          </p:nvSpPr>
          <p:spPr>
            <a:xfrm>
              <a:off x="4252553" y="1309043"/>
              <a:ext cx="916506" cy="601641"/>
            </a:xfrm>
            <a:prstGeom prst="triangle">
              <a:avLst/>
            </a:prstGeom>
            <a:solidFill>
              <a:srgbClr val="462066"/>
            </a:solidFill>
            <a:ln>
              <a:solidFill>
                <a:srgbClr val="462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68856" y="1288579"/>
              <a:ext cx="2572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TH Kodchasal" pitchFamily="2" charset="-34"/>
                  <a:cs typeface="TH Kodchasal" pitchFamily="2" charset="-34"/>
                </a:rPr>
                <a:t>TERTIARY</a:t>
              </a:r>
              <a:endParaRPr lang="th-TH" sz="2800" b="1" dirty="0">
                <a:solidFill>
                  <a:srgbClr val="C00000"/>
                </a:solidFill>
                <a:latin typeface="TH Kodchasal" pitchFamily="2" charset="-34"/>
                <a:cs typeface="TH Kodchasal" pitchFamily="2" charset="-34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771564" y="1381569"/>
            <a:ext cx="2442949" cy="1490748"/>
            <a:chOff x="3290754" y="5807441"/>
            <a:chExt cx="2442949" cy="1490748"/>
          </a:xfrm>
        </p:grpSpPr>
        <p:sp>
          <p:nvSpPr>
            <p:cNvPr id="45" name="TextBox 44"/>
            <p:cNvSpPr txBox="1"/>
            <p:nvPr/>
          </p:nvSpPr>
          <p:spPr>
            <a:xfrm>
              <a:off x="3316615" y="5807441"/>
              <a:ext cx="1783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th-TH" sz="2400" b="1" dirty="0">
                  <a:solidFill>
                    <a:srgbClr val="002060"/>
                  </a:solidFill>
                  <a:latin typeface="TH Kodchasal" pitchFamily="2" charset="-34"/>
                  <a:cs typeface="TH Kodchasal" pitchFamily="2" charset="-34"/>
                </a:rPr>
                <a:t>ระบบบริการ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90754" y="6097860"/>
              <a:ext cx="2442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Courier New" panose="02070309020205020404" pitchFamily="49" charset="0"/>
                <a:buChar char="o"/>
                <a:defRPr/>
              </a:pPr>
              <a:r>
                <a:rPr lang="th-TH" sz="2400" b="1" dirty="0">
                  <a:solidFill>
                    <a:schemeClr val="accent3">
                      <a:lumMod val="50000"/>
                    </a:schemeClr>
                  </a:solidFill>
                  <a:latin typeface="TH K2D July8" panose="02000506000000020004" pitchFamily="2" charset="-34"/>
                  <a:cs typeface="TH K2D July8" panose="02000506000000020004" pitchFamily="2" charset="-34"/>
                </a:rPr>
                <a:t>ตติยภูมิ</a:t>
              </a:r>
            </a:p>
            <a:p>
              <a:pPr marL="457200" indent="-457200">
                <a:buFont typeface="Courier New" panose="02070309020205020404" pitchFamily="49" charset="0"/>
                <a:buChar char="o"/>
                <a:defRPr/>
              </a:pPr>
              <a:r>
                <a:rPr lang="th-TH" sz="2400" b="1" dirty="0">
                  <a:solidFill>
                    <a:schemeClr val="accent3">
                      <a:lumMod val="50000"/>
                    </a:schemeClr>
                  </a:solidFill>
                  <a:latin typeface="TH K2D July8" panose="02000506000000020004" pitchFamily="2" charset="-34"/>
                  <a:cs typeface="TH K2D July8" panose="02000506000000020004" pitchFamily="2" charset="-34"/>
                </a:rPr>
                <a:t>ทุติยภูมิ</a:t>
              </a:r>
            </a:p>
            <a:p>
              <a:pPr marL="457200" indent="-457200">
                <a:buFont typeface="Courier New" panose="02070309020205020404" pitchFamily="49" charset="0"/>
                <a:buChar char="o"/>
                <a:defRPr/>
              </a:pPr>
              <a:r>
                <a:rPr lang="th-TH" sz="2400" b="1" dirty="0">
                  <a:solidFill>
                    <a:schemeClr val="accent3">
                      <a:lumMod val="50000"/>
                    </a:schemeClr>
                  </a:solidFill>
                  <a:latin typeface="TH K2D July8" panose="02000506000000020004" pitchFamily="2" charset="-34"/>
                  <a:cs typeface="TH K2D July8" panose="02000506000000020004" pitchFamily="2" charset="-34"/>
                </a:rPr>
                <a:t>ปฐมภูมิ</a:t>
              </a:r>
            </a:p>
          </p:txBody>
        </p:sp>
      </p:grpSp>
      <p:sp>
        <p:nvSpPr>
          <p:cNvPr id="47" name="Right Brace 46"/>
          <p:cNvSpPr/>
          <p:nvPr/>
        </p:nvSpPr>
        <p:spPr>
          <a:xfrm>
            <a:off x="6242008" y="1306777"/>
            <a:ext cx="582712" cy="2093463"/>
          </a:xfrm>
          <a:prstGeom prst="rightBrace">
            <a:avLst>
              <a:gd name="adj1" fmla="val 8333"/>
              <a:gd name="adj2" fmla="val 155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3"/>
          <a:stretch/>
        </p:blipFill>
        <p:spPr>
          <a:xfrm>
            <a:off x="222599" y="330739"/>
            <a:ext cx="969520" cy="814288"/>
          </a:xfrm>
          <a:prstGeom prst="rect">
            <a:avLst/>
          </a:prstGeom>
        </p:spPr>
      </p:pic>
      <p:pic>
        <p:nvPicPr>
          <p:cNvPr id="4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234" b="72301" l="69962" r="94392">
                        <a14:foregroundMark x1="83460" y1="63368" x2="85456" y2="66645"/>
                        <a14:foregroundMark x1="83650" y1="69473" x2="85646" y2="67095"/>
                        <a14:foregroundMark x1="79563" y1="58162" x2="80513" y2="57069"/>
                        <a14:foregroundMark x1="81274" y1="57262" x2="84411" y2="58548"/>
                        <a14:foregroundMark x1="84221" y1="62339" x2="85171" y2="58740"/>
                        <a14:foregroundMark x1="86977" y1="67995" x2="84696" y2="62147"/>
                        <a14:backgroundMark x1="82700" y1="62661" x2="83555" y2="61697"/>
                        <a14:backgroundMark x1="82890" y1="62596" x2="85076" y2="65553"/>
                        <a14:backgroundMark x1="83650" y1="65938" x2="84981" y2="65553"/>
                        <a14:backgroundMark x1="83935" y1="66131" x2="84506" y2="67481"/>
                        <a14:backgroundMark x1="83650" y1="66388" x2="83745" y2="68509"/>
                        <a14:backgroundMark x1="83555" y1="68509" x2="83365" y2="7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21" t="54991" r="12217" b="27968"/>
          <a:stretch/>
        </p:blipFill>
        <p:spPr>
          <a:xfrm>
            <a:off x="7523378" y="5500049"/>
            <a:ext cx="1543387" cy="1353433"/>
          </a:xfrm>
        </p:spPr>
      </p:pic>
      <p:pic>
        <p:nvPicPr>
          <p:cNvPr id="50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60" b="60090" l="18536" r="38593">
                        <a14:foregroundMark x1="83460" y1="63368" x2="85456" y2="66645"/>
                        <a14:foregroundMark x1="83650" y1="69473" x2="85646" y2="67095"/>
                        <a14:foregroundMark x1="79563" y1="58162" x2="80513" y2="57069"/>
                        <a14:foregroundMark x1="81274" y1="57262" x2="84411" y2="58548"/>
                        <a14:foregroundMark x1="84221" y1="62339" x2="85171" y2="58740"/>
                        <a14:foregroundMark x1="86977" y1="67995" x2="84696" y2="62147"/>
                        <a14:foregroundMark x1="32700" y1="49036" x2="32700" y2="49036"/>
                        <a14:foregroundMark x1="22624" y1="57519" x2="22624" y2="57519"/>
                        <a14:foregroundMark x1="22909" y1="56620" x2="22909" y2="56620"/>
                        <a14:backgroundMark x1="82700" y1="62661" x2="83555" y2="61697"/>
                        <a14:backgroundMark x1="82890" y1="62596" x2="85076" y2="65553"/>
                        <a14:backgroundMark x1="83650" y1="65938" x2="84981" y2="65553"/>
                        <a14:backgroundMark x1="83935" y1="66131" x2="84506" y2="67481"/>
                        <a14:backgroundMark x1="83650" y1="66388" x2="83745" y2="68509"/>
                        <a14:backgroundMark x1="83555" y1="68509" x2="83365" y2="70758"/>
                        <a14:backgroundMark x1="31749" y1="48393" x2="31749" y2="48393"/>
                        <a14:backgroundMark x1="28802" y1="53213" x2="28802" y2="53213"/>
                        <a14:backgroundMark x1="28802" y1="57519" x2="28802" y2="57519"/>
                        <a14:backgroundMark x1="28232" y1="56491" x2="28802" y2="59447"/>
                        <a14:backgroundMark x1="21388" y1="57969" x2="23099" y2="59319"/>
                        <a14:backgroundMark x1="23764" y1="57391" x2="23764" y2="57391"/>
                        <a14:backgroundMark x1="28707" y1="54692" x2="28517" y2="52763"/>
                        <a14:backgroundMark x1="27281" y1="50193" x2="26046" y2="49486"/>
                        <a14:backgroundMark x1="34981" y1="52892" x2="35456" y2="51992"/>
                        <a14:backgroundMark x1="34601" y1="53278" x2="34601" y2="53278"/>
                        <a14:backgroundMark x1="26616" y1="51414" x2="26616" y2="51414"/>
                        <a14:backgroundMark x1="27281" y1="51607" x2="27281" y2="51607"/>
                        <a14:backgroundMark x1="23859" y1="56620" x2="24240" y2="57326"/>
                        <a14:backgroundMark x1="24240" y1="57391" x2="24049" y2="58033"/>
                        <a14:backgroundMark x1="24049" y1="58033" x2="23289" y2="57326"/>
                        <a14:backgroundMark x1="23289" y1="57391" x2="23859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3" t="47218" r="60443" b="39329"/>
          <a:stretch/>
        </p:blipFill>
        <p:spPr>
          <a:xfrm>
            <a:off x="1813285" y="4517503"/>
            <a:ext cx="1576316" cy="1228300"/>
          </a:xfrm>
          <a:prstGeom prst="rect">
            <a:avLst/>
          </a:prstGeom>
        </p:spPr>
      </p:pic>
      <p:pic>
        <p:nvPicPr>
          <p:cNvPr id="51" name="รูปภาพ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44" y="3648031"/>
            <a:ext cx="923910" cy="86227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-43738" y="4580191"/>
            <a:ext cx="2608191" cy="891846"/>
            <a:chOff x="3287035" y="5793446"/>
            <a:chExt cx="2608191" cy="891846"/>
          </a:xfrm>
        </p:grpSpPr>
        <p:sp>
          <p:nvSpPr>
            <p:cNvPr id="53" name="TextBox 52"/>
            <p:cNvSpPr txBox="1"/>
            <p:nvPr/>
          </p:nvSpPr>
          <p:spPr>
            <a:xfrm>
              <a:off x="3287035" y="5793446"/>
              <a:ext cx="26081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th-TH" b="1" dirty="0">
                  <a:solidFill>
                    <a:schemeClr val="accent5">
                      <a:lumMod val="50000"/>
                    </a:schemeClr>
                  </a:solidFill>
                  <a:latin typeface="TH Kodchasal" pitchFamily="2" charset="-34"/>
                  <a:cs typeface="TH Kodchasal" pitchFamily="2" charset="-34"/>
                </a:rPr>
                <a:t>ประพฤติปฏิบัติตนและดูแล</a:t>
              </a:r>
            </a:p>
            <a:p>
              <a:pPr>
                <a:defRPr/>
              </a:pPr>
              <a:r>
                <a:rPr lang="th-TH" b="1" dirty="0">
                  <a:solidFill>
                    <a:schemeClr val="accent5">
                      <a:lumMod val="50000"/>
                    </a:schemeClr>
                  </a:solidFill>
                  <a:latin typeface="TH Kodchasal" pitchFamily="2" charset="-34"/>
                  <a:cs typeface="TH Kodchasal" pitchFamily="2" charset="-34"/>
                </a:rPr>
                <a:t>คนในครอบครัวได้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91270" y="6315960"/>
              <a:ext cx="2442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  <a:latin typeface="TH Kodchasal" pitchFamily="2" charset="-34"/>
                  <a:cs typeface="TH Kodchasal" pitchFamily="2" charset="-34"/>
                </a:rPr>
                <a:t>Family Health Literacy</a:t>
              </a:r>
              <a:endParaRPr lang="th-TH" b="1" dirty="0">
                <a:solidFill>
                  <a:schemeClr val="accent5">
                    <a:lumMod val="50000"/>
                  </a:schemeClr>
                </a:solidFill>
                <a:latin typeface="TH Kodchasal" pitchFamily="2" charset="-34"/>
                <a:cs typeface="TH Kodchasal" pitchFamily="2" charset="-34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43697" y="6427788"/>
            <a:ext cx="2797095" cy="776146"/>
            <a:chOff x="5150884" y="6470182"/>
            <a:chExt cx="2797095" cy="776146"/>
          </a:xfrm>
        </p:grpSpPr>
        <p:sp>
          <p:nvSpPr>
            <p:cNvPr id="62" name="Isosceles Triangle 2"/>
            <p:cNvSpPr/>
            <p:nvPr/>
          </p:nvSpPr>
          <p:spPr>
            <a:xfrm rot="16968330">
              <a:off x="5917194" y="5703872"/>
              <a:ext cx="776146" cy="2308766"/>
            </a:xfrm>
            <a:custGeom>
              <a:avLst/>
              <a:gdLst/>
              <a:ahLst/>
              <a:cxnLst/>
              <a:rect l="l" t="t" r="r" b="b"/>
              <a:pathLst>
                <a:path w="936744" h="2362200">
                  <a:moveTo>
                    <a:pt x="468372" y="0"/>
                  </a:moveTo>
                  <a:lnTo>
                    <a:pt x="936744" y="609600"/>
                  </a:lnTo>
                  <a:lnTo>
                    <a:pt x="702558" y="609600"/>
                  </a:lnTo>
                  <a:lnTo>
                    <a:pt x="936744" y="2362200"/>
                  </a:lnTo>
                  <a:lnTo>
                    <a:pt x="0" y="2362200"/>
                  </a:lnTo>
                  <a:lnTo>
                    <a:pt x="234186" y="609600"/>
                  </a:lnTo>
                  <a:lnTo>
                    <a:pt x="0" y="609600"/>
                  </a:lnTo>
                  <a:close/>
                </a:path>
              </a:pathLst>
            </a:custGeom>
            <a:solidFill>
              <a:srgbClr val="FFC9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 rot="769625">
              <a:off x="5375428" y="6692510"/>
              <a:ext cx="2572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265D35"/>
                  </a:solidFill>
                  <a:latin typeface="TH Kodchasal" pitchFamily="2" charset="-34"/>
                  <a:cs typeface="TH Kodchasal" pitchFamily="2" charset="-34"/>
                </a:rPr>
                <a:t>Health Literacy</a:t>
              </a:r>
              <a:endParaRPr lang="th-TH" sz="2800" b="1" dirty="0">
                <a:solidFill>
                  <a:srgbClr val="265D35"/>
                </a:solidFill>
                <a:latin typeface="TH Kodchasal" pitchFamily="2" charset="-34"/>
                <a:cs typeface="TH Kodchasal" pitchFamily="2" charset="-34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77183" y="5726321"/>
            <a:ext cx="2442949" cy="964549"/>
            <a:chOff x="3577183" y="5726321"/>
            <a:chExt cx="2442949" cy="964549"/>
          </a:xfrm>
        </p:grpSpPr>
        <p:grpSp>
          <p:nvGrpSpPr>
            <p:cNvPr id="3" name="Group 2"/>
            <p:cNvGrpSpPr/>
            <p:nvPr/>
          </p:nvGrpSpPr>
          <p:grpSpPr>
            <a:xfrm>
              <a:off x="3577183" y="5726321"/>
              <a:ext cx="2442949" cy="964549"/>
              <a:chOff x="3577183" y="5726321"/>
              <a:chExt cx="2442949" cy="96454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791048" y="5726321"/>
                <a:ext cx="21399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Kodchasal" pitchFamily="2" charset="-34"/>
                    <a:cs typeface="TH Kodchasal" pitchFamily="2" charset="-34"/>
                  </a:rPr>
                  <a:t>SELF CARE</a:t>
                </a:r>
                <a:endParaRPr lang="th-TH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Kodchasal" pitchFamily="2" charset="-34"/>
                  <a:cs typeface="TH Kodchasal" pitchFamily="2" charset="-3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577183" y="6167650"/>
                <a:ext cx="24429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FFF00"/>
                    </a:solidFill>
                    <a:latin typeface="TH Kodchasal" pitchFamily="2" charset="-34"/>
                    <a:cs typeface="TH Kodchasal" pitchFamily="2" charset="-34"/>
                  </a:rPr>
                  <a:t>INDIVIDUAL CARE</a:t>
                </a:r>
                <a:endParaRPr lang="th-TH" sz="2800" b="1" dirty="0">
                  <a:solidFill>
                    <a:srgbClr val="FFFF00"/>
                  </a:solidFill>
                  <a:latin typeface="TH Kodchasal" pitchFamily="2" charset="-34"/>
                  <a:cs typeface="TH Kodchasal" pitchFamily="2" charset="-34"/>
                </a:endParaRPr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 flipV="1">
              <a:off x="3872983" y="6167650"/>
              <a:ext cx="1977354" cy="9115"/>
            </a:xfrm>
            <a:prstGeom prst="line">
              <a:avLst/>
            </a:prstGeom>
            <a:ln w="12700">
              <a:solidFill>
                <a:schemeClr val="accent4">
                  <a:lumMod val="20000"/>
                  <a:lumOff val="8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/>
          <p:cNvCxnSpPr/>
          <p:nvPr/>
        </p:nvCxnSpPr>
        <p:spPr>
          <a:xfrm>
            <a:off x="4243107" y="3385015"/>
            <a:ext cx="204717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4958853" y="3385015"/>
            <a:ext cx="204717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93384" y="5113592"/>
            <a:ext cx="1802181" cy="27177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6884419" y="3468379"/>
            <a:ext cx="2660079" cy="1178905"/>
            <a:chOff x="3221499" y="5793446"/>
            <a:chExt cx="2660079" cy="1178905"/>
          </a:xfrm>
        </p:grpSpPr>
        <p:sp>
          <p:nvSpPr>
            <p:cNvPr id="89" name="TextBox 88"/>
            <p:cNvSpPr txBox="1"/>
            <p:nvPr/>
          </p:nvSpPr>
          <p:spPr>
            <a:xfrm>
              <a:off x="3273387" y="5793446"/>
              <a:ext cx="2608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th-TH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Kodchasal" pitchFamily="2" charset="-34"/>
                  <a:cs typeface="TH Kodchasal" pitchFamily="2" charset="-34"/>
                </a:rPr>
                <a:t>ตำบลจัดการคุณภาพชีวิต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221499" y="6079799"/>
              <a:ext cx="255755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  <a:defRPr/>
              </a:pPr>
              <a:r>
                <a:rPr lang="en-US" sz="2000" b="1" dirty="0">
                  <a:solidFill>
                    <a:schemeClr val="accent5">
                      <a:lumMod val="50000"/>
                    </a:schemeClr>
                  </a:solidFill>
                  <a:latin typeface="TH Kodchasal" pitchFamily="2" charset="-34"/>
                  <a:cs typeface="TH Kodchasal" pitchFamily="2" charset="-34"/>
                </a:rPr>
                <a:t>TPAR</a:t>
              </a:r>
              <a:endParaRPr lang="th-TH" sz="2000" b="1" dirty="0">
                <a:solidFill>
                  <a:schemeClr val="accent5">
                    <a:lumMod val="50000"/>
                  </a:schemeClr>
                </a:solidFill>
                <a:latin typeface="TH Kodchasal" pitchFamily="2" charset="-34"/>
                <a:cs typeface="TH Kodchasal" pitchFamily="2" charset="-34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  <a:defRPr/>
              </a:pPr>
              <a:r>
                <a:rPr lang="th-TH" sz="1600" b="1" dirty="0">
                  <a:solidFill>
                    <a:schemeClr val="accent5">
                      <a:lumMod val="50000"/>
                    </a:schemeClr>
                  </a:solidFill>
                  <a:latin typeface="TH Kodchasal" pitchFamily="2" charset="-34"/>
                  <a:cs typeface="TH Kodchasal" pitchFamily="2" charset="-34"/>
                </a:rPr>
                <a:t>หมู่บ้านปรับเปลี่ยนฤติกรรมฯ</a:t>
              </a:r>
            </a:p>
            <a:p>
              <a:pPr marL="285750" indent="-285750">
                <a:buFont typeface="Wingdings" panose="05000000000000000000" pitchFamily="2" charset="2"/>
                <a:buChar char="v"/>
                <a:defRPr/>
              </a:pPr>
              <a:r>
                <a:rPr lang="th-TH" sz="1600" b="1" dirty="0">
                  <a:solidFill>
                    <a:schemeClr val="accent5">
                      <a:lumMod val="50000"/>
                    </a:schemeClr>
                  </a:solidFill>
                  <a:latin typeface="TH Kodchasal" pitchFamily="2" charset="-34"/>
                  <a:cs typeface="TH Kodchasal" pitchFamily="2" charset="-34"/>
                </a:rPr>
                <a:t>โรงเรียนสุขบัญญัติ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133322" y="2518432"/>
            <a:ext cx="30988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ขับเคลื่อนโครงการ </a:t>
            </a:r>
            <a:r>
              <a:rPr lang="th-TH" sz="2400" b="1" dirty="0">
                <a:solidFill>
                  <a:srgbClr val="00B0F0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พชอ.</a:t>
            </a:r>
            <a:r>
              <a:rPr lang="th-TH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 ผ่านกลไก </a:t>
            </a:r>
            <a:r>
              <a:rPr lang="th-TH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“ตำบลจัดการคุณภาพชีวิต” </a:t>
            </a:r>
            <a:r>
              <a:rPr lang="th-TH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ชุมชนสร้างสุข </a:t>
            </a:r>
            <a:r>
              <a:rPr lang="th-TH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“สุขกาย สุขใจ สุขเงิน”</a:t>
            </a:r>
            <a:endParaRPr lang="th-TH" b="1" dirty="0">
              <a:solidFill>
                <a:schemeClr val="tx1">
                  <a:lumMod val="50000"/>
                  <a:lumOff val="50000"/>
                </a:schemeClr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sp>
        <p:nvSpPr>
          <p:cNvPr id="38" name="Trapezoid 37"/>
          <p:cNvSpPr/>
          <p:nvPr/>
        </p:nvSpPr>
        <p:spPr>
          <a:xfrm>
            <a:off x="3737005" y="1999623"/>
            <a:ext cx="1985550" cy="679157"/>
          </a:xfrm>
          <a:prstGeom prst="trapezoid">
            <a:avLst>
              <a:gd name="adj" fmla="val 70874"/>
            </a:avLst>
          </a:prstGeom>
          <a:solidFill>
            <a:srgbClr val="00AAA0"/>
          </a:solidFill>
          <a:ln>
            <a:solidFill>
              <a:srgbClr val="00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/>
          <p:cNvSpPr txBox="1"/>
          <p:nvPr/>
        </p:nvSpPr>
        <p:spPr>
          <a:xfrm>
            <a:off x="3482152" y="2001232"/>
            <a:ext cx="257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latin typeface="TH Kodchasal" pitchFamily="2" charset="-34"/>
                <a:cs typeface="TH Kodchasal" pitchFamily="2" charset="-34"/>
              </a:rPr>
              <a:t>SECONDARY</a:t>
            </a:r>
            <a:r>
              <a:rPr lang="en-US" sz="2000" b="1" dirty="0">
                <a:solidFill>
                  <a:srgbClr val="265D35"/>
                </a:solidFill>
                <a:latin typeface="TH Kodchasal" pitchFamily="2" charset="-34"/>
                <a:cs typeface="TH Kodchasal" pitchFamily="2" charset="-34"/>
              </a:rPr>
              <a:t>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409730" y="2240553"/>
            <a:ext cx="257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C000"/>
                </a:solidFill>
                <a:latin typeface="TH Kodchasal" pitchFamily="2" charset="-34"/>
                <a:cs typeface="TH Kodchasal" pitchFamily="2" charset="-34"/>
              </a:rPr>
              <a:t>CARE</a:t>
            </a:r>
            <a:endParaRPr lang="th-TH" sz="2800" b="1" dirty="0">
              <a:solidFill>
                <a:srgbClr val="FFC000"/>
              </a:solidFill>
              <a:latin typeface="TH Kodchasal" pitchFamily="2" charset="-34"/>
              <a:cs typeface="TH Kodchasal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8259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สี่เหลี่ยมผืนผ้า 79"/>
          <p:cNvSpPr/>
          <p:nvPr/>
        </p:nvSpPr>
        <p:spPr>
          <a:xfrm rot="25680000">
            <a:off x="2781829" y="3924216"/>
            <a:ext cx="525777" cy="37236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55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184"/>
            <a:ext cx="9250280" cy="1274417"/>
          </a:xfrm>
          <a:prstGeom prst="rect">
            <a:avLst/>
          </a:prstGeom>
          <a:solidFill>
            <a:srgbClr val="FFC000"/>
          </a:solidFill>
        </p:spPr>
        <p:txBody>
          <a:bodyPr wrap="square" lIns="79723" tIns="39861" rIns="79723" bIns="3986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49" b="1" i="0" u="none" strike="noStrike" kern="1200" cap="none" spc="44" normalizeH="0" baseline="0" noProof="0" dirty="0">
                <a:ln w="11430"/>
                <a:blipFill>
                  <a:blip r:embed="rId2"/>
                  <a:stretch>
                    <a:fillRect/>
                  </a:stretch>
                </a:blip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การขับเคลื่อนตำบลจัดการคุณภาพชีวิต ปี </a:t>
            </a:r>
            <a:r>
              <a:rPr kumimoji="0" lang="en-US" sz="4849" b="1" i="0" u="none" strike="noStrike" kern="1200" cap="none" spc="44" normalizeH="0" baseline="0" noProof="0" dirty="0">
                <a:ln w="11430"/>
                <a:blipFill>
                  <a:blip r:embed="rId2"/>
                  <a:stretch>
                    <a:fillRect/>
                  </a:stretch>
                </a:blip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2562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9" b="1" i="0" u="none" strike="noStrike" kern="1200" cap="none" spc="44" normalizeH="0" baseline="0" noProof="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“</a:t>
            </a:r>
            <a:r>
              <a:rPr kumimoji="0" lang="th-TH" sz="2909" b="1" i="0" u="none" strike="noStrike" kern="1200" cap="none" spc="44" normalizeH="0" baseline="0" noProof="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ชุมชนสร้างสุข</a:t>
            </a:r>
            <a:r>
              <a:rPr kumimoji="0" lang="en-US" sz="2909" b="1" i="0" u="none" strike="noStrike" kern="1200" cap="none" spc="44" normalizeH="0" baseline="0" noProof="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:</a:t>
            </a:r>
            <a:r>
              <a:rPr kumimoji="0" lang="th-TH" sz="2909" b="1" i="0" u="none" strike="noStrike" kern="1200" cap="none" spc="44" normalizeH="0" baseline="0" noProof="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สุขกาย สุขใจ สุขเงิน</a:t>
            </a:r>
            <a:r>
              <a:rPr kumimoji="0" lang="en-US" sz="2909" b="1" i="0" u="none" strike="noStrike" kern="1200" cap="none" spc="44" normalizeH="0" baseline="0" noProof="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”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672" y="1867789"/>
            <a:ext cx="2251426" cy="115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418" y="2214162"/>
            <a:ext cx="1068547" cy="51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วงรี 491"/>
          <p:cNvSpPr/>
          <p:nvPr/>
        </p:nvSpPr>
        <p:spPr bwMode="auto">
          <a:xfrm>
            <a:off x="6992859" y="2618264"/>
            <a:ext cx="2028176" cy="1163549"/>
          </a:xfrm>
          <a:prstGeom prst="ellipse">
            <a:avLst/>
          </a:prstGeom>
          <a:solidFill>
            <a:schemeClr val="tx2">
              <a:lumMod val="40000"/>
              <a:lumOff val="60000"/>
              <a:alpha val="14118"/>
            </a:schemeClr>
          </a:solidFill>
          <a:ln w="1905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สี่เหลี่ยมผืนผ้า 495"/>
          <p:cNvSpPr/>
          <p:nvPr/>
        </p:nvSpPr>
        <p:spPr bwMode="auto">
          <a:xfrm>
            <a:off x="7281503" y="2849180"/>
            <a:ext cx="1489599" cy="2475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8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ชุมชนสร้างสุข</a:t>
            </a:r>
          </a:p>
        </p:txBody>
      </p:sp>
      <p:sp>
        <p:nvSpPr>
          <p:cNvPr id="17" name="สี่เหลี่ยมผืนผ้ามุมมน 492"/>
          <p:cNvSpPr/>
          <p:nvPr/>
        </p:nvSpPr>
        <p:spPr bwMode="auto">
          <a:xfrm>
            <a:off x="7570148" y="3137825"/>
            <a:ext cx="808204" cy="2398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สุขกาย</a:t>
            </a:r>
          </a:p>
        </p:txBody>
      </p:sp>
      <p:sp>
        <p:nvSpPr>
          <p:cNvPr id="18" name="สี่เหลี่ยมผืนผ้ามุมมน 493"/>
          <p:cNvSpPr/>
          <p:nvPr/>
        </p:nvSpPr>
        <p:spPr bwMode="auto">
          <a:xfrm>
            <a:off x="7339233" y="3368740"/>
            <a:ext cx="819617" cy="32969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สุขใจ</a:t>
            </a:r>
          </a:p>
        </p:txBody>
      </p:sp>
      <p:sp>
        <p:nvSpPr>
          <p:cNvPr id="19" name="สี่เหลี่ยมผืนผ้ามุมมน 494"/>
          <p:cNvSpPr/>
          <p:nvPr/>
        </p:nvSpPr>
        <p:spPr bwMode="auto">
          <a:xfrm>
            <a:off x="7916521" y="3311011"/>
            <a:ext cx="808204" cy="29762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สุขเงิน</a:t>
            </a:r>
          </a:p>
        </p:txBody>
      </p:sp>
      <p:sp>
        <p:nvSpPr>
          <p:cNvPr id="20" name="TextBox 498"/>
          <p:cNvSpPr txBox="1">
            <a:spLocks noChangeArrowheads="1"/>
          </p:cNvSpPr>
          <p:nvPr/>
        </p:nvSpPr>
        <p:spPr bwMode="auto">
          <a:xfrm>
            <a:off x="7108317" y="2560536"/>
            <a:ext cx="356188" cy="3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marL="0" marR="0" lvl="0" indent="0" algn="l" defTabSz="7376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1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HL</a:t>
            </a:r>
            <a:endParaRPr kumimoji="0" lang="th-TH" sz="161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itchFamily="34" charset="-34"/>
              <a:ea typeface="굴림" charset="-127"/>
              <a:cs typeface="TH SarabunPSK" pitchFamily="34" charset="-34"/>
            </a:endParaRPr>
          </a:p>
        </p:txBody>
      </p:sp>
      <p:sp>
        <p:nvSpPr>
          <p:cNvPr id="21" name="TextBox 499"/>
          <p:cNvSpPr txBox="1">
            <a:spLocks noChangeArrowheads="1"/>
          </p:cNvSpPr>
          <p:nvPr/>
        </p:nvSpPr>
        <p:spPr bwMode="auto">
          <a:xfrm>
            <a:off x="7011103" y="2883815"/>
            <a:ext cx="352982" cy="3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marL="0" marR="0" lvl="0" indent="0" algn="l" defTabSz="7376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1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DL</a:t>
            </a:r>
            <a:endParaRPr kumimoji="0" lang="th-TH" sz="161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itchFamily="34" charset="-34"/>
              <a:ea typeface="굴림" charset="-127"/>
              <a:cs typeface="TH SarabunPSK" pitchFamily="34" charset="-34"/>
            </a:endParaRPr>
          </a:p>
        </p:txBody>
      </p:sp>
      <p:sp>
        <p:nvSpPr>
          <p:cNvPr id="22" name="TextBox 500"/>
          <p:cNvSpPr txBox="1">
            <a:spLocks noChangeArrowheads="1"/>
          </p:cNvSpPr>
          <p:nvPr/>
        </p:nvSpPr>
        <p:spPr bwMode="auto">
          <a:xfrm>
            <a:off x="7133372" y="3175024"/>
            <a:ext cx="332142" cy="3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marL="0" marR="0" lvl="0" indent="0" algn="l" defTabSz="7376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1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FL</a:t>
            </a:r>
            <a:endParaRPr kumimoji="0" lang="th-TH" sz="161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itchFamily="34" charset="-34"/>
              <a:ea typeface="굴림" charset="-127"/>
              <a:cs typeface="TH SarabunPSK" pitchFamily="34" charset="-34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65394" y="1618465"/>
            <a:ext cx="1962782" cy="51956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เป้าหมาย /ตัวชี้วัด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62873" y="1511876"/>
            <a:ext cx="712257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1.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ชุมชนสร้างสุขโดยกระบวนการ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ตำบลจัดการคุณภาพชีวิต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เชื่อมโยงการทำงานกั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บ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4A6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พชอ.ที่มีคุณภาพ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2.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จำนวน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ชุมชนสร้างสุขโดยกระบวนการตำบลจัดการคุณภาพชีวิต 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2789" y="3311012"/>
            <a:ext cx="1674137" cy="159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4085891" y="3215295"/>
            <a:ext cx="2422626" cy="472555"/>
          </a:xfrm>
          <a:prstGeom prst="rect">
            <a:avLst/>
          </a:prstGeom>
          <a:noFill/>
        </p:spPr>
        <p:txBody>
          <a:bodyPr spcFirstLastPara="1" wrap="none" lIns="73892" tIns="36946" rIns="73892" bIns="36946" numCol="1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86" b="1" i="0" u="none" strike="noStrike" kern="1200" cap="none" spc="0" normalizeH="0" baseline="0" noProof="0" dirty="0">
                <a:ln w="12700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ตำบลจัดการคุณภาพชีวิต</a:t>
            </a:r>
            <a:endParaRPr kumimoji="0" lang="en-US" sz="2586" b="1" i="0" u="none" strike="noStrike" kern="1200" cap="none" spc="0" normalizeH="0" baseline="0" noProof="0" dirty="0">
              <a:ln w="12700">
                <a:solidFill>
                  <a:srgbClr val="F79646">
                    <a:lumMod val="75000"/>
                  </a:srgbClr>
                </a:solidFill>
                <a:prstDash val="solid"/>
              </a:ln>
              <a:solidFill>
                <a:srgbClr val="F7964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71001" y="4843895"/>
            <a:ext cx="2070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กำหน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ดประเด็น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&amp;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นำสู่                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การปฏิ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บัติในพื้นที่ต่อเนื่อง</a:t>
            </a:r>
          </a:p>
        </p:txBody>
      </p:sp>
      <p:sp>
        <p:nvSpPr>
          <p:cNvPr id="28" name="สี่เหลี่ยมผืนผ้า 1"/>
          <p:cNvSpPr/>
          <p:nvPr/>
        </p:nvSpPr>
        <p:spPr>
          <a:xfrm>
            <a:off x="4058815" y="4514864"/>
            <a:ext cx="636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พชอ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.</a:t>
            </a:r>
          </a:p>
        </p:txBody>
      </p:sp>
      <p:sp>
        <p:nvSpPr>
          <p:cNvPr id="29" name="สี่เหลี่ยมผืนผ้า 1"/>
          <p:cNvSpPr/>
          <p:nvPr/>
        </p:nvSpPr>
        <p:spPr>
          <a:xfrm>
            <a:off x="3050643" y="4243142"/>
            <a:ext cx="1212191" cy="390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3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บริบทของพื้นที่</a:t>
            </a:r>
          </a:p>
        </p:txBody>
      </p:sp>
      <p:sp>
        <p:nvSpPr>
          <p:cNvPr id="30" name="สี่เหลี่ยมผืนผ้า 1"/>
          <p:cNvSpPr/>
          <p:nvPr/>
        </p:nvSpPr>
        <p:spPr>
          <a:xfrm>
            <a:off x="2632353" y="3893221"/>
            <a:ext cx="1250663" cy="390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3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Shopping List</a:t>
            </a:r>
            <a:endParaRPr kumimoji="0" lang="th-TH" sz="1939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PSK" pitchFamily="34" charset="-34"/>
              <a:ea typeface="굴림" charset="-127"/>
              <a:cs typeface="TH SarabunPSK" pitchFamily="34" charset="-34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7771" y="4754234"/>
            <a:ext cx="506461" cy="346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0662" y="2261741"/>
            <a:ext cx="2140502" cy="174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6045038" y="3932382"/>
            <a:ext cx="175240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ทีมนำสร้างการมีส่วนร่วม</a:t>
            </a:r>
          </a:p>
        </p:txBody>
      </p:sp>
      <p:sp>
        <p:nvSpPr>
          <p:cNvPr id="35" name="สี่เหลี่ยมผืนผ้ามุมมน 50"/>
          <p:cNvSpPr/>
          <p:nvPr/>
        </p:nvSpPr>
        <p:spPr>
          <a:xfrm>
            <a:off x="6031389" y="4292403"/>
            <a:ext cx="1752403" cy="4041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ทำแผน สร้างกิจกรรม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11630" y="4024012"/>
            <a:ext cx="1524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เพิ่มศักยภาพ จัดการ เสริมพลัง ความรอบรู้ สร้างความเข้มแข็ง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สี่เหลี่ยมผืนผ้ามุมมน 50"/>
          <p:cNvSpPr/>
          <p:nvPr/>
        </p:nvSpPr>
        <p:spPr>
          <a:xfrm>
            <a:off x="6031390" y="4696505"/>
            <a:ext cx="1731866" cy="4041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ติดตามประเมินผล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20000">
            <a:off x="6507805" y="3274300"/>
            <a:ext cx="471642" cy="5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สี่เหลี่ยมผืนผ้า 1"/>
          <p:cNvSpPr/>
          <p:nvPr/>
        </p:nvSpPr>
        <p:spPr>
          <a:xfrm>
            <a:off x="1109319" y="3398952"/>
            <a:ext cx="1140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ครู ก   ครู ข</a:t>
            </a:r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99213" y="3056276"/>
            <a:ext cx="548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สบส.</a:t>
            </a:r>
          </a:p>
        </p:txBody>
      </p:sp>
      <p:sp>
        <p:nvSpPr>
          <p:cNvPr id="43" name="สี่เหลี่ยมผืนผ้า 1"/>
          <p:cNvSpPr/>
          <p:nvPr/>
        </p:nvSpPr>
        <p:spPr>
          <a:xfrm>
            <a:off x="1073413" y="3080096"/>
            <a:ext cx="1059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ศูนย์วิชาการ</a:t>
            </a:r>
          </a:p>
        </p:txBody>
      </p:sp>
      <p:sp>
        <p:nvSpPr>
          <p:cNvPr id="44" name="บวก 51"/>
          <p:cNvSpPr/>
          <p:nvPr/>
        </p:nvSpPr>
        <p:spPr>
          <a:xfrm>
            <a:off x="873598" y="3192330"/>
            <a:ext cx="265551" cy="171903"/>
          </a:xfrm>
          <a:prstGeom prst="mathPlus">
            <a:avLst/>
          </a:prstGeom>
          <a:solidFill>
            <a:srgbClr val="FF4A6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5" name="บวก 51"/>
          <p:cNvSpPr/>
          <p:nvPr/>
        </p:nvSpPr>
        <p:spPr>
          <a:xfrm>
            <a:off x="1393158" y="3368741"/>
            <a:ext cx="265551" cy="171903"/>
          </a:xfrm>
          <a:prstGeom prst="mathPlus">
            <a:avLst/>
          </a:prstGeom>
          <a:solidFill>
            <a:srgbClr val="FF4A6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2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6" name="บวก 51"/>
          <p:cNvSpPr/>
          <p:nvPr/>
        </p:nvSpPr>
        <p:spPr>
          <a:xfrm>
            <a:off x="1739531" y="3715114"/>
            <a:ext cx="265551" cy="171903"/>
          </a:xfrm>
          <a:prstGeom prst="mathPlus">
            <a:avLst/>
          </a:prstGeom>
          <a:solidFill>
            <a:srgbClr val="FF4A6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263" b="0" i="0" u="none" strike="noStrike" kern="1200" cap="none" spc="0" normalizeH="0" baseline="0" noProof="0">
              <a:ln>
                <a:noFill/>
              </a:ln>
              <a:solidFill>
                <a:srgbClr val="FF4A6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35572" y="3810741"/>
            <a:ext cx="1467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GATE KEEPER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ตำบล</a:t>
            </a:r>
          </a:p>
        </p:txBody>
      </p:sp>
      <p:sp>
        <p:nvSpPr>
          <p:cNvPr id="50" name="สี่เหลี่ยมผืนผ้า 41"/>
          <p:cNvSpPr/>
          <p:nvPr/>
        </p:nvSpPr>
        <p:spPr>
          <a:xfrm>
            <a:off x="7050512" y="2002379"/>
            <a:ext cx="1847475" cy="52229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39" b="1" i="0" u="none" strike="noStrike" kern="1200" cap="none" spc="0" normalizeH="0" baseline="0" noProof="0" dirty="0">
                <a:ln w="1905">
                  <a:solidFill>
                    <a:srgbClr val="FF4A61"/>
                  </a:solidFill>
                </a:ln>
                <a:solidFill>
                  <a:srgbClr val="FF4A6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นำร่อง 1</a:t>
            </a:r>
            <a:r>
              <a:rPr kumimoji="0" lang="en-US" sz="1939" b="1" i="0" u="none" strike="noStrike" kern="1200" cap="none" spc="0" normalizeH="0" baseline="0" noProof="0" dirty="0">
                <a:ln w="1905">
                  <a:solidFill>
                    <a:srgbClr val="FF4A61"/>
                  </a:solidFill>
                </a:ln>
                <a:solidFill>
                  <a:srgbClr val="FF4A6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5</a:t>
            </a:r>
            <a:r>
              <a:rPr kumimoji="0" lang="th-TH" sz="1939" b="1" i="0" u="none" strike="noStrike" kern="1200" cap="none" spc="0" normalizeH="0" baseline="0" noProof="0" dirty="0">
                <a:ln w="1905">
                  <a:solidFill>
                    <a:srgbClr val="FF4A61"/>
                  </a:solidFill>
                </a:ln>
                <a:solidFill>
                  <a:srgbClr val="FF4A6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0 แห่ง</a:t>
            </a:r>
          </a:p>
        </p:txBody>
      </p:sp>
      <p:sp>
        <p:nvSpPr>
          <p:cNvPr id="53" name="สี่เหลี่ยมผืนผ้า 93"/>
          <p:cNvSpPr/>
          <p:nvPr/>
        </p:nvSpPr>
        <p:spPr>
          <a:xfrm rot="9480000">
            <a:off x="3729993" y="5359114"/>
            <a:ext cx="461828" cy="86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สี่เหลี่ยมผืนผ้า 93"/>
          <p:cNvSpPr/>
          <p:nvPr/>
        </p:nvSpPr>
        <p:spPr>
          <a:xfrm rot="9480000">
            <a:off x="3124429" y="5588058"/>
            <a:ext cx="461828" cy="86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5" name="สี่เหลี่ยมผืนผ้า 93"/>
          <p:cNvSpPr/>
          <p:nvPr/>
        </p:nvSpPr>
        <p:spPr>
          <a:xfrm rot="9480000">
            <a:off x="2489411" y="5876703"/>
            <a:ext cx="461828" cy="86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6" name="สี่เหลี่ยมผืนผ้า 93"/>
          <p:cNvSpPr/>
          <p:nvPr/>
        </p:nvSpPr>
        <p:spPr>
          <a:xfrm rot="9480000">
            <a:off x="1681207" y="6165346"/>
            <a:ext cx="461828" cy="86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175" y="5273793"/>
            <a:ext cx="1161282" cy="115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7718" y="5273794"/>
            <a:ext cx="399507" cy="346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Rectangle 58"/>
          <p:cNvSpPr/>
          <p:nvPr/>
        </p:nvSpPr>
        <p:spPr>
          <a:xfrm>
            <a:off x="25458" y="4110074"/>
            <a:ext cx="237454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ถ่ายทอดนโยบาย แนวคิด แนวทาง เครื่องมือ องค์ความรู้ให้กับกรมวิชาการ เขตสุขภาพ พชอ. รพ.สต.และตำบล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0" name="สี่เหลี่ยมผืนผ้ามุมมน 50"/>
          <p:cNvSpPr/>
          <p:nvPr/>
        </p:nvSpPr>
        <p:spPr>
          <a:xfrm>
            <a:off x="0" y="6323154"/>
            <a:ext cx="1558680" cy="4041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บูรณาการ  จัดระบบ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162242" y="5331523"/>
            <a:ext cx="121900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สื่อ ชุดความรู้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175890" y="5691544"/>
            <a:ext cx="119865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16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เกณฑ์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ประเมิน</a:t>
            </a:r>
            <a:endParaRPr kumimoji="0" lang="th-TH" sz="1616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itchFamily="34" charset="-34"/>
              <a:ea typeface="굴림" charset="-127"/>
              <a:cs typeface="TH SarabunPSK" pitchFamily="34" charset="-3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267732" y="6063540"/>
            <a:ext cx="22188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บูรณาการ  พัฒนาครู 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พัฒนาพื้นที่นำร่องชุมชนสร้างสุข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เยี่ยมเสริมพลัง ประเมินผล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4" name="สี่เหลี่ยมผืนผ้ามุมมน 50"/>
          <p:cNvSpPr/>
          <p:nvPr/>
        </p:nvSpPr>
        <p:spPr>
          <a:xfrm>
            <a:off x="2381252" y="6081998"/>
            <a:ext cx="916959" cy="4041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ศูนย์ สสม.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905933" y="5620167"/>
            <a:ext cx="169790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จังหวัด  อำเภอ  รพ.สต.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530506" y="5620167"/>
            <a:ext cx="3828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บูรณาการ  พัฒนาครู ข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จัดระบบสนับสนุนขับเคลื่อนตำบลฯ ชุมชนสร้างสุข จริงจัง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ติดตามความก้าวหน้าการพัฒนาชุมชนสร้างสุข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เยี่ยมเสริมพลัง  เรียนรู้ แลกเปลี่ยน แบ่งปัน ประเมินผล 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7" name="สี่เหลี่ยมผืนผ้า 1"/>
          <p:cNvSpPr/>
          <p:nvPr/>
        </p:nvSpPr>
        <p:spPr>
          <a:xfrm>
            <a:off x="5918085" y="5151671"/>
            <a:ext cx="1628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738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อย่างน้อย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 2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 pitchFamily="34" charset="-34"/>
                <a:ea typeface="굴림" charset="-127"/>
                <a:cs typeface="TH SarabunPSK" pitchFamily="34" charset="-34"/>
              </a:rPr>
              <a:t>ประเด็น</a:t>
            </a:r>
          </a:p>
        </p:txBody>
      </p:sp>
    </p:spTree>
    <p:extLst>
      <p:ext uri="{BB962C8B-B14F-4D97-AF65-F5344CB8AC3E}">
        <p14:creationId xmlns:p14="http://schemas.microsoft.com/office/powerpoint/2010/main" val="190290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6323" y="1277447"/>
            <a:ext cx="4735776" cy="548975"/>
          </a:xfrm>
          <a:prstGeom prst="roundRect">
            <a:avLst>
              <a:gd name="adj" fmla="val 2535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28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ม. สำรวจจำนวน </a:t>
            </a:r>
            <a:r>
              <a:rPr lang="th-TH" sz="2428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ม. ที่สูบ/ไม่สูบบุหรี่ ในพื้นที่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2951" y="2281408"/>
            <a:ext cx="2622891" cy="52161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28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ม. ที่สูบบุหรี่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8700" y="2281408"/>
            <a:ext cx="2331459" cy="5216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28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ม. ที่ไม่สูบบุหรี่</a:t>
            </a:r>
          </a:p>
        </p:txBody>
      </p:sp>
      <p:sp>
        <p:nvSpPr>
          <p:cNvPr id="8" name="ลูกศรลง 7"/>
          <p:cNvSpPr/>
          <p:nvPr/>
        </p:nvSpPr>
        <p:spPr>
          <a:xfrm>
            <a:off x="5057261" y="1851061"/>
            <a:ext cx="1530020" cy="43258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21"/>
          </a:p>
        </p:txBody>
      </p:sp>
      <p:sp>
        <p:nvSpPr>
          <p:cNvPr id="9" name="TextBox 8"/>
          <p:cNvSpPr txBox="1"/>
          <p:nvPr/>
        </p:nvSpPr>
        <p:spPr>
          <a:xfrm>
            <a:off x="3017234" y="3620282"/>
            <a:ext cx="5245783" cy="5216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28" b="1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28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ม. 1 คน ชักชวนคนให้เลิกสูบบุหรี่ จำนวน 3 คน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2951" y="2825644"/>
            <a:ext cx="2622891" cy="41703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21" b="1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อสม. เลิกสูบบุหรี่ และเป็นต้นแบบ</a:t>
            </a:r>
            <a:endParaRPr lang="th-TH" sz="1821" b="1" dirty="0">
              <a:solidFill>
                <a:sysClr val="windowText" lastClr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4497" y="4586355"/>
            <a:ext cx="7498520" cy="5216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รายงานผลการดำเนินงานในแบบ </a:t>
            </a:r>
            <a:r>
              <a:rPr lang="th-TH" sz="2428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ม. 1 </a:t>
            </a:r>
            <a:r>
              <a:rPr lang="th-TH" sz="2024" b="1" dirty="0">
                <a:latin typeface="TH SarabunPSK" pitchFamily="34" charset="-34"/>
                <a:cs typeface="TH SarabunPSK" pitchFamily="34" charset="-34"/>
              </a:rPr>
              <a:t>(ใช้ใบสมัครเข้าร่วมโครงการ 3 ล้าน 3 ปีฯ ได้)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4100" y="6215745"/>
            <a:ext cx="7446060" cy="5216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28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ม.ติดตาม และ </a:t>
            </a:r>
            <a:r>
              <a:rPr lang="th-TH" sz="2428" b="1" dirty="0" err="1">
                <a:latin typeface="TH SarabunPSK" pitchFamily="34" charset="-34"/>
                <a:cs typeface="TH SarabunPSK" pitchFamily="34" charset="-34"/>
              </a:rPr>
              <a:t>จนท</a:t>
            </a:r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. สื่อสาร ให้คำแนะนำ ให้สามารถเลิกบุหรี่จนสำเร็จ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4497" y="5401808"/>
            <a:ext cx="7504384" cy="452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24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24" b="1" dirty="0" err="1">
                <a:latin typeface="TH SarabunPSK" pitchFamily="34" charset="-34"/>
                <a:cs typeface="TH SarabunPSK" pitchFamily="34" charset="-34"/>
              </a:rPr>
              <a:t>จนท</a:t>
            </a:r>
            <a:r>
              <a:rPr lang="th-TH" sz="2024" b="1" dirty="0">
                <a:latin typeface="TH SarabunPSK" pitchFamily="34" charset="-34"/>
                <a:cs typeface="TH SarabunPSK" pitchFamily="34" charset="-34"/>
              </a:rPr>
              <a:t>. บันทึกข้อมูลแบบ </a:t>
            </a:r>
            <a:r>
              <a:rPr lang="th-TH" sz="2024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24" b="1" dirty="0">
                <a:latin typeface="TH SarabunPSK" pitchFamily="34" charset="-34"/>
                <a:cs typeface="TH SarabunPSK" pitchFamily="34" charset="-34"/>
              </a:rPr>
              <a:t>ม. 1 ลงในระบบ </a:t>
            </a:r>
            <a:r>
              <a:rPr lang="en-US" sz="2024" b="1" dirty="0">
                <a:latin typeface="TH SarabunPSK" pitchFamily="34" charset="-34"/>
                <a:cs typeface="TH SarabunPSK" pitchFamily="34" charset="-34"/>
              </a:rPr>
              <a:t>43 </a:t>
            </a:r>
            <a:r>
              <a:rPr lang="th-TH" sz="2024" b="1" dirty="0">
                <a:latin typeface="TH SarabunPSK" pitchFamily="34" charset="-34"/>
                <a:cs typeface="TH SarabunPSK" pitchFamily="34" charset="-34"/>
              </a:rPr>
              <a:t>แฟ้ม หรือบันทึกข้อมูลลงในฐานข้อมูล </a:t>
            </a:r>
            <a:r>
              <a:rPr lang="en-US" sz="2024" b="1" dirty="0" err="1">
                <a:latin typeface="TH SarabunPSK" pitchFamily="34" charset="-34"/>
                <a:cs typeface="TH SarabunPSK" pitchFamily="34" charset="-34"/>
              </a:rPr>
              <a:t>QuitforKing</a:t>
            </a:r>
            <a:endParaRPr lang="th-TH" sz="2024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2" name="ลูกศรเชื่อมต่อแบบตรง 21"/>
          <p:cNvCxnSpPr>
            <a:stCxn id="12" idx="2"/>
          </p:cNvCxnSpPr>
          <p:nvPr/>
        </p:nvCxnSpPr>
        <p:spPr>
          <a:xfrm>
            <a:off x="4474396" y="3239091"/>
            <a:ext cx="0" cy="381191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>
            <a:stCxn id="7" idx="2"/>
          </p:cNvCxnSpPr>
          <p:nvPr/>
        </p:nvCxnSpPr>
        <p:spPr>
          <a:xfrm>
            <a:off x="7024430" y="2798216"/>
            <a:ext cx="0" cy="822066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ลูกศรเชื่อมต่อแบบตรง 27"/>
          <p:cNvCxnSpPr/>
          <p:nvPr/>
        </p:nvCxnSpPr>
        <p:spPr>
          <a:xfrm>
            <a:off x="5769001" y="4137090"/>
            <a:ext cx="0" cy="381191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>
            <a:off x="5785843" y="5112776"/>
            <a:ext cx="9544" cy="308333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>
            <a:off x="5785842" y="5869009"/>
            <a:ext cx="19089" cy="346737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64496" y="2281408"/>
            <a:ext cx="1894310" cy="5216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28" b="1" dirty="0">
                <a:latin typeface="TH SarabunPSK" pitchFamily="34" charset="-34"/>
                <a:cs typeface="TH SarabunPSK" pitchFamily="34" charset="-34"/>
              </a:rPr>
              <a:t>สิ่งสนับสนุน</a:t>
            </a: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0" y="2854620"/>
            <a:ext cx="3576047" cy="185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949" indent="-89949">
              <a:tabLst>
                <a:tab pos="89949" algn="l"/>
              </a:tabLst>
            </a:pP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- แบบรายงาน </a:t>
            </a:r>
            <a:r>
              <a:rPr lang="th-TH" sz="1619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ม. 1</a:t>
            </a:r>
            <a:endParaRPr lang="en-US" sz="1619" b="1" dirty="0">
              <a:latin typeface="TH SarabunPSK" pitchFamily="34" charset="-34"/>
              <a:cs typeface="TH SarabunPSK" pitchFamily="34" charset="-34"/>
            </a:endParaRPr>
          </a:p>
          <a:p>
            <a:pPr marL="89949" indent="-89949">
              <a:tabLst>
                <a:tab pos="89949" algn="l"/>
              </a:tabLst>
            </a:pP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en-US" sz="1619" b="1" dirty="0">
                <a:latin typeface="TH SarabunPSK" pitchFamily="34" charset="-34"/>
                <a:cs typeface="TH SarabunPSK" pitchFamily="34" charset="-34"/>
              </a:rPr>
              <a:t>http://www.quitforking.com</a:t>
            </a:r>
          </a:p>
          <a:p>
            <a:pPr marL="89949" indent="-89949">
              <a:tabLst>
                <a:tab pos="89949" algn="l"/>
              </a:tabLst>
            </a:pPr>
            <a:r>
              <a:rPr lang="en-US" sz="1619" b="1" dirty="0">
                <a:latin typeface="TH SarabunPSK" pitchFamily="34" charset="-34"/>
                <a:cs typeface="TH SarabunPSK" pitchFamily="34" charset="-34"/>
              </a:rPr>
              <a:t>- Application Smart </a:t>
            </a:r>
            <a:r>
              <a:rPr lang="th-TH" sz="1619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ม.</a:t>
            </a:r>
            <a:endParaRPr lang="en-US" sz="1619" b="1" dirty="0">
              <a:latin typeface="TH SarabunPSK" pitchFamily="34" charset="-34"/>
              <a:cs typeface="TH SarabunPSK" pitchFamily="34" charset="-34"/>
            </a:endParaRPr>
          </a:p>
          <a:p>
            <a:pPr marL="89949" indent="-89949">
              <a:tabLst>
                <a:tab pos="89949" algn="l"/>
              </a:tabLst>
            </a:pP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- คู่มือการบันทึกข้อมูลการบำบัดผู้เสพติดบุหรี่และเครื่องดื่มแอลกอฮอล์ ในระบบ 43 แฟ้ม (</a:t>
            </a:r>
            <a:r>
              <a:rPr lang="en-US" sz="1619" b="1" dirty="0">
                <a:latin typeface="TH SarabunPSK" pitchFamily="34" charset="-34"/>
                <a:cs typeface="TH SarabunPSK" pitchFamily="34" charset="-34"/>
              </a:rPr>
              <a:t>Special </a:t>
            </a:r>
            <a:r>
              <a:rPr lang="en-US" sz="1619" b="1" dirty="0" err="1">
                <a:latin typeface="TH SarabunPSK" pitchFamily="34" charset="-34"/>
                <a:cs typeface="TH SarabunPSK" pitchFamily="34" charset="-34"/>
              </a:rPr>
              <a:t>pp</a:t>
            </a: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1619" b="1" dirty="0">
              <a:latin typeface="TH SarabunPSK" pitchFamily="34" charset="-34"/>
              <a:cs typeface="TH SarabunPSK" pitchFamily="34" charset="-34"/>
            </a:endParaRPr>
          </a:p>
          <a:p>
            <a:pPr marL="89949" indent="-89949">
              <a:tabLst>
                <a:tab pos="89949" algn="l"/>
              </a:tabLst>
            </a:pP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- แนวทางการดำเนินงานชักชวนและช่วยเลิกบุหรี่ </a:t>
            </a:r>
            <a:br>
              <a:rPr lang="th-TH" sz="1619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1619" b="1" dirty="0">
                <a:latin typeface="TH SarabunPSK" pitchFamily="34" charset="-34"/>
                <a:cs typeface="TH SarabunPSK" pitchFamily="34" charset="-34"/>
              </a:rPr>
              <a:t>จากสื่อต่างๆ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63017" y="1333428"/>
            <a:ext cx="964588" cy="417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21" b="1" dirty="0">
                <a:latin typeface="TH SarabunPSK" pitchFamily="34" charset="-34"/>
                <a:cs typeface="TH SarabunPSK" pitchFamily="34" charset="-34"/>
              </a:rPr>
              <a:t>ต.ค. 61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263017" y="2333088"/>
            <a:ext cx="964587" cy="417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21" b="1" dirty="0">
                <a:latin typeface="TH SarabunPSK" pitchFamily="34" charset="-34"/>
                <a:cs typeface="TH SarabunPSK" pitchFamily="34" charset="-34"/>
              </a:rPr>
              <a:t>ต.ค. 61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294344" y="3620282"/>
            <a:ext cx="964587" cy="5916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17" b="1" dirty="0">
                <a:latin typeface="TH SarabunPSK" pitchFamily="34" charset="-34"/>
                <a:cs typeface="TH SarabunPSK" pitchFamily="34" charset="-34"/>
              </a:rPr>
              <a:t>ต.ค. 61 – พ.ค. 62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294344" y="4586355"/>
            <a:ext cx="939123" cy="5216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214" b="1" dirty="0">
                <a:latin typeface="TH SarabunPSK" pitchFamily="34" charset="-34"/>
                <a:cs typeface="TH SarabunPSK" pitchFamily="34" charset="-34"/>
              </a:rPr>
              <a:t>ภายในวันที่ 20 ของทุกเดือน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88481" y="5421108"/>
            <a:ext cx="939121" cy="417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21" b="1" dirty="0">
                <a:latin typeface="TH SarabunPSK" pitchFamily="34" charset="-34"/>
                <a:cs typeface="TH SarabunPSK" pitchFamily="34" charset="-34"/>
              </a:rPr>
              <a:t>ทุกเดือน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2" y="1075044"/>
            <a:ext cx="1199779" cy="1082409"/>
          </a:xfrm>
          <a:prstGeom prst="rect">
            <a:avLst/>
          </a:prstGeom>
        </p:spPr>
      </p:pic>
      <p:sp>
        <p:nvSpPr>
          <p:cNvPr id="26" name="ชื่อเรื่อง 1"/>
          <p:cNvSpPr txBox="1">
            <a:spLocks/>
          </p:cNvSpPr>
          <p:nvPr/>
        </p:nvSpPr>
        <p:spPr>
          <a:xfrm>
            <a:off x="764496" y="-24025"/>
            <a:ext cx="8326755" cy="1156494"/>
          </a:xfrm>
          <a:prstGeom prst="rect">
            <a:avLst/>
          </a:prstGeom>
        </p:spPr>
        <p:txBody>
          <a:bodyPr vert="horz" lIns="92520" tIns="46260" rIns="92520" bIns="462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52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4452" b="1" dirty="0">
                <a:latin typeface="TH SarabunPSK" pitchFamily="34" charset="-34"/>
                <a:cs typeface="TH SarabunPSK" pitchFamily="34" charset="-34"/>
              </a:rPr>
              <a:t>. โครงการ 3 ล้าน 3 ปี เลิกบุหรี่ทั่วไทยฯ</a:t>
            </a:r>
            <a:endParaRPr lang="th-TH" sz="4452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88481" y="6319106"/>
            <a:ext cx="939121" cy="417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21" b="1" dirty="0">
                <a:latin typeface="TH SarabunPSK" pitchFamily="34" charset="-34"/>
                <a:cs typeface="TH SarabunPSK" pitchFamily="34" charset="-34"/>
              </a:rPr>
              <a:t>ทุกเดือน</a:t>
            </a:r>
          </a:p>
        </p:txBody>
      </p:sp>
    </p:spTree>
    <p:extLst>
      <p:ext uri="{BB962C8B-B14F-4D97-AF65-F5344CB8AC3E}">
        <p14:creationId xmlns:p14="http://schemas.microsoft.com/office/powerpoint/2010/main" val="359391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51950" cy="1014681"/>
          </a:xfrm>
          <a:solidFill>
            <a:srgbClr val="265D35"/>
          </a:solidFill>
        </p:spPr>
        <p:txBody>
          <a:bodyPr/>
          <a:lstStyle/>
          <a:p>
            <a:pPr algn="ctr"/>
            <a:r>
              <a:rPr lang="th-TH" dirty="0">
                <a:solidFill>
                  <a:schemeClr val="bg1"/>
                </a:solidFill>
              </a:rPr>
              <a:t>กระบวนการค้นหา และส่งต่อผู้สูบบุหรี่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1030" y="1415845"/>
            <a:ext cx="5210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อสม. สำรวจ ค้นผู้สูบบุหรี่และขอให้เข้าร่วมโครงการฯ และรายงานในแบบ อสม. </a:t>
            </a:r>
            <a:r>
              <a:rPr lang="th-TH" sz="320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1031" y="2847006"/>
            <a:ext cx="5210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 รพ.สต. บันทึกผู้เข้าร่วมโครงการ</a:t>
            </a:r>
          </a:p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ในระบบบันทึกข้อมูล 43 แฟ้ม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2859" y="4351776"/>
            <a:ext cx="6066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อสม. ติดตามทุกเดือนและถ้าผู้เข้าร่วมโครงการเลิกสูบบุหรี่ได้อย่างน้อย 6 เดือนให้รายงานในแบบ อสม.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6378" y="5794515"/>
            <a:ext cx="5159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 รพ.สต. ติดตามผลการเลิกสูบบุหรี่ และบันทึกข้อมูลในระบบ 43 แฟ้ม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63" b="99767" l="1762" r="18756">
                        <a14:foregroundMark x1="5389" y1="49767" x2="10674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2" r="81286"/>
          <a:stretch/>
        </p:blipFill>
        <p:spPr>
          <a:xfrm>
            <a:off x="687233" y="1297954"/>
            <a:ext cx="1149886" cy="16122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162628" y="1506342"/>
            <a:ext cx="4957814" cy="945425"/>
            <a:chOff x="2162628" y="1506342"/>
            <a:chExt cx="4957814" cy="945425"/>
          </a:xfrm>
        </p:grpSpPr>
        <p:grpSp>
          <p:nvGrpSpPr>
            <p:cNvPr id="13" name="Group 12"/>
            <p:cNvGrpSpPr/>
            <p:nvPr/>
          </p:nvGrpSpPr>
          <p:grpSpPr>
            <a:xfrm>
              <a:off x="2162628" y="1506342"/>
              <a:ext cx="420913" cy="363015"/>
              <a:chOff x="2046516" y="1607940"/>
              <a:chExt cx="420913" cy="363015"/>
            </a:xfrm>
          </p:grpSpPr>
          <p:cxnSp>
            <p:nvCxnSpPr>
              <p:cNvPr id="8" name="Straight Connector 7"/>
              <p:cNvCxnSpPr>
                <a:endCxn id="4" idx="1"/>
              </p:cNvCxnSpPr>
              <p:nvPr/>
            </p:nvCxnSpPr>
            <p:spPr>
              <a:xfrm>
                <a:off x="2061030" y="1607940"/>
                <a:ext cx="0" cy="36301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046516" y="1611086"/>
                <a:ext cx="42091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 rot="10800000">
              <a:off x="6699529" y="2088752"/>
              <a:ext cx="420913" cy="363015"/>
              <a:chOff x="2235198" y="1607940"/>
              <a:chExt cx="420913" cy="363015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2249712" y="1607940"/>
                <a:ext cx="0" cy="36301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235198" y="1611086"/>
                <a:ext cx="42091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2125162" y="2905769"/>
            <a:ext cx="4986842" cy="945425"/>
            <a:chOff x="2162628" y="1506342"/>
            <a:chExt cx="4986842" cy="945425"/>
          </a:xfrm>
        </p:grpSpPr>
        <p:grpSp>
          <p:nvGrpSpPr>
            <p:cNvPr id="19" name="Group 18"/>
            <p:cNvGrpSpPr/>
            <p:nvPr/>
          </p:nvGrpSpPr>
          <p:grpSpPr>
            <a:xfrm>
              <a:off x="2162628" y="1506342"/>
              <a:ext cx="420913" cy="363015"/>
              <a:chOff x="2046516" y="1607940"/>
              <a:chExt cx="420913" cy="36301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061030" y="1607940"/>
                <a:ext cx="0" cy="363015"/>
              </a:xfrm>
              <a:prstGeom prst="line">
                <a:avLst/>
              </a:prstGeom>
              <a:ln w="38100">
                <a:solidFill>
                  <a:srgbClr val="F1C5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046516" y="1611086"/>
                <a:ext cx="420913" cy="0"/>
              </a:xfrm>
              <a:prstGeom prst="line">
                <a:avLst/>
              </a:prstGeom>
              <a:ln w="38100">
                <a:solidFill>
                  <a:srgbClr val="F1C5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 rot="10800000">
              <a:off x="6728557" y="2088752"/>
              <a:ext cx="420913" cy="363015"/>
              <a:chOff x="2206170" y="1607940"/>
              <a:chExt cx="420913" cy="36301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2220684" y="1607940"/>
                <a:ext cx="0" cy="363015"/>
              </a:xfrm>
              <a:prstGeom prst="line">
                <a:avLst/>
              </a:prstGeom>
              <a:ln w="38100">
                <a:solidFill>
                  <a:srgbClr val="F1C5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206170" y="1611086"/>
                <a:ext cx="420913" cy="0"/>
              </a:xfrm>
              <a:prstGeom prst="line">
                <a:avLst/>
              </a:prstGeom>
              <a:ln w="38100">
                <a:solidFill>
                  <a:srgbClr val="F1C5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1618345" y="4351776"/>
            <a:ext cx="6039121" cy="1110165"/>
            <a:chOff x="2079764" y="1394937"/>
            <a:chExt cx="6039121" cy="1110165"/>
          </a:xfrm>
        </p:grpSpPr>
        <p:grpSp>
          <p:nvGrpSpPr>
            <p:cNvPr id="26" name="Group 25"/>
            <p:cNvGrpSpPr/>
            <p:nvPr/>
          </p:nvGrpSpPr>
          <p:grpSpPr>
            <a:xfrm>
              <a:off x="2079764" y="1394937"/>
              <a:ext cx="420913" cy="363015"/>
              <a:chOff x="1963652" y="1496535"/>
              <a:chExt cx="420913" cy="363015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1978166" y="1496535"/>
                <a:ext cx="0" cy="363015"/>
              </a:xfrm>
              <a:prstGeom prst="line">
                <a:avLst/>
              </a:prstGeom>
              <a:ln w="38100">
                <a:solidFill>
                  <a:srgbClr val="0568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963652" y="1499681"/>
                <a:ext cx="420913" cy="0"/>
              </a:xfrm>
              <a:prstGeom prst="line">
                <a:avLst/>
              </a:prstGeom>
              <a:ln w="38100">
                <a:solidFill>
                  <a:srgbClr val="0568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 rot="10800000">
              <a:off x="7697972" y="2142087"/>
              <a:ext cx="420913" cy="363015"/>
              <a:chOff x="1236755" y="1554605"/>
              <a:chExt cx="420913" cy="36301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251269" y="1554605"/>
                <a:ext cx="0" cy="363015"/>
              </a:xfrm>
              <a:prstGeom prst="line">
                <a:avLst/>
              </a:prstGeom>
              <a:ln w="38100">
                <a:solidFill>
                  <a:srgbClr val="0568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236755" y="1557751"/>
                <a:ext cx="420913" cy="0"/>
              </a:xfrm>
              <a:prstGeom prst="line">
                <a:avLst/>
              </a:prstGeom>
              <a:ln w="38100">
                <a:solidFill>
                  <a:srgbClr val="0568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2078581" y="5860411"/>
            <a:ext cx="5146496" cy="945425"/>
            <a:chOff x="2162628" y="1506342"/>
            <a:chExt cx="5146496" cy="945425"/>
          </a:xfrm>
        </p:grpSpPr>
        <p:grpSp>
          <p:nvGrpSpPr>
            <p:cNvPr id="33" name="Group 32"/>
            <p:cNvGrpSpPr/>
            <p:nvPr/>
          </p:nvGrpSpPr>
          <p:grpSpPr>
            <a:xfrm>
              <a:off x="2162628" y="1506342"/>
              <a:ext cx="420913" cy="363015"/>
              <a:chOff x="2046516" y="1607940"/>
              <a:chExt cx="420913" cy="363015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2061030" y="1607940"/>
                <a:ext cx="0" cy="36301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046516" y="1611086"/>
                <a:ext cx="4209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 rot="10800000">
              <a:off x="6888211" y="2088752"/>
              <a:ext cx="420913" cy="363015"/>
              <a:chOff x="2046516" y="1607940"/>
              <a:chExt cx="420913" cy="36301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2061030" y="1607940"/>
                <a:ext cx="0" cy="36301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046516" y="1611086"/>
                <a:ext cx="4209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Isosceles Triangle 2"/>
          <p:cNvSpPr/>
          <p:nvPr/>
        </p:nvSpPr>
        <p:spPr>
          <a:xfrm rot="10800000">
            <a:off x="4132533" y="2464107"/>
            <a:ext cx="605467" cy="420987"/>
          </a:xfrm>
          <a:custGeom>
            <a:avLst/>
            <a:gdLst/>
            <a:ahLst/>
            <a:cxnLst/>
            <a:rect l="l" t="t" r="r" b="b"/>
            <a:pathLst>
              <a:path w="936744" h="2362200">
                <a:moveTo>
                  <a:pt x="468372" y="0"/>
                </a:moveTo>
                <a:lnTo>
                  <a:pt x="936744" y="609600"/>
                </a:lnTo>
                <a:lnTo>
                  <a:pt x="702558" y="609600"/>
                </a:lnTo>
                <a:lnTo>
                  <a:pt x="936744" y="2362200"/>
                </a:lnTo>
                <a:lnTo>
                  <a:pt x="0" y="2362200"/>
                </a:lnTo>
                <a:lnTo>
                  <a:pt x="234186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2"/>
          <p:cNvSpPr/>
          <p:nvPr/>
        </p:nvSpPr>
        <p:spPr>
          <a:xfrm rot="10800000">
            <a:off x="4132533" y="5436251"/>
            <a:ext cx="605467" cy="478597"/>
          </a:xfrm>
          <a:custGeom>
            <a:avLst/>
            <a:gdLst/>
            <a:ahLst/>
            <a:cxnLst/>
            <a:rect l="l" t="t" r="r" b="b"/>
            <a:pathLst>
              <a:path w="936744" h="2362200">
                <a:moveTo>
                  <a:pt x="468372" y="0"/>
                </a:moveTo>
                <a:lnTo>
                  <a:pt x="936744" y="609600"/>
                </a:lnTo>
                <a:lnTo>
                  <a:pt x="702558" y="609600"/>
                </a:lnTo>
                <a:lnTo>
                  <a:pt x="936744" y="2362200"/>
                </a:lnTo>
                <a:lnTo>
                  <a:pt x="0" y="2362200"/>
                </a:lnTo>
                <a:lnTo>
                  <a:pt x="234186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2"/>
          <p:cNvSpPr/>
          <p:nvPr/>
        </p:nvSpPr>
        <p:spPr>
          <a:xfrm rot="10800000">
            <a:off x="4132531" y="3891590"/>
            <a:ext cx="605467" cy="510598"/>
          </a:xfrm>
          <a:custGeom>
            <a:avLst/>
            <a:gdLst/>
            <a:ahLst/>
            <a:cxnLst/>
            <a:rect l="l" t="t" r="r" b="b"/>
            <a:pathLst>
              <a:path w="936744" h="2362200">
                <a:moveTo>
                  <a:pt x="468372" y="0"/>
                </a:moveTo>
                <a:lnTo>
                  <a:pt x="936744" y="609600"/>
                </a:lnTo>
                <a:lnTo>
                  <a:pt x="702558" y="609600"/>
                </a:lnTo>
                <a:lnTo>
                  <a:pt x="936744" y="2362200"/>
                </a:lnTo>
                <a:lnTo>
                  <a:pt x="0" y="2362200"/>
                </a:lnTo>
                <a:lnTo>
                  <a:pt x="234186" y="609600"/>
                </a:lnTo>
                <a:lnTo>
                  <a:pt x="0" y="609600"/>
                </a:lnTo>
                <a:close/>
              </a:path>
            </a:pathLst>
          </a:custGeom>
          <a:solidFill>
            <a:srgbClr val="FFC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06" y="5731999"/>
            <a:ext cx="1345602" cy="12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3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32735" y="132735"/>
            <a:ext cx="9217741" cy="6636775"/>
            <a:chOff x="0" y="0"/>
            <a:chExt cx="5265201" cy="5042692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38272470"/>
                </p:ext>
              </p:extLst>
            </p:nvPr>
          </p:nvGraphicFramePr>
          <p:xfrm>
            <a:off x="100534" y="0"/>
            <a:ext cx="5164667" cy="2285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00604" y="798778"/>
              <a:ext cx="4587875" cy="9525"/>
            </a:xfrm>
            <a:prstGeom prst="line">
              <a:avLst/>
            </a:prstGeom>
            <a:ln w="28575">
              <a:solidFill>
                <a:srgbClr val="00B05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5-Point Star 6"/>
            <p:cNvSpPr/>
            <p:nvPr/>
          </p:nvSpPr>
          <p:spPr>
            <a:xfrm>
              <a:off x="0" y="436564"/>
              <a:ext cx="645584" cy="57943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>
                  <a:solidFill>
                    <a:srgbClr val="FFFF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100</a:t>
              </a:r>
              <a:endParaRPr lang="th-TH" sz="1800" b="1">
                <a:solidFill>
                  <a:srgbClr val="FFFF00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graphicFrame>
          <p:nvGraphicFramePr>
            <p:cNvPr id="8" name="Chart 7"/>
            <p:cNvGraphicFramePr/>
            <p:nvPr>
              <p:extLst>
                <p:ext uri="{D42A27DB-BD31-4B8C-83A1-F6EECF244321}">
                  <p14:modId xmlns:p14="http://schemas.microsoft.com/office/powerpoint/2010/main" val="1680741646"/>
                </p:ext>
              </p:extLst>
            </p:nvPr>
          </p:nvGraphicFramePr>
          <p:xfrm>
            <a:off x="112440" y="2273033"/>
            <a:ext cx="5135561" cy="276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91594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4555"/>
            <a:ext cx="9251949" cy="6350203"/>
          </a:xfrm>
        </p:spPr>
      </p:pic>
    </p:spTree>
    <p:extLst>
      <p:ext uri="{BB962C8B-B14F-4D97-AF65-F5344CB8AC3E}">
        <p14:creationId xmlns:p14="http://schemas.microsoft.com/office/powerpoint/2010/main" val="3130785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1" y="130174"/>
            <a:ext cx="9259002" cy="6812799"/>
          </a:xfrm>
        </p:spPr>
      </p:pic>
    </p:spTree>
    <p:extLst>
      <p:ext uri="{BB962C8B-B14F-4D97-AF65-F5344CB8AC3E}">
        <p14:creationId xmlns:p14="http://schemas.microsoft.com/office/powerpoint/2010/main" val="1720286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5"/>
          <p:cNvSpPr/>
          <p:nvPr/>
        </p:nvSpPr>
        <p:spPr>
          <a:xfrm>
            <a:off x="0" y="0"/>
            <a:ext cx="9251950" cy="715132"/>
          </a:xfrm>
          <a:prstGeom prst="rect">
            <a:avLst/>
          </a:prstGeom>
          <a:solidFill>
            <a:srgbClr val="056839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47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4047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การคัดเลือก อสม. ดีเด่น และจัดงานวัน อสม.แห่งชาติ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63" b="99767" l="1762" r="18756">
                        <a14:foregroundMark x1="5389" y1="49767" x2="10674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2" r="81286"/>
          <a:stretch/>
        </p:blipFill>
        <p:spPr>
          <a:xfrm>
            <a:off x="8147698" y="5497908"/>
            <a:ext cx="1213434" cy="170140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78" y="3673960"/>
            <a:ext cx="3229093" cy="322909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" y="3725839"/>
            <a:ext cx="3125337" cy="3125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83" y="830997"/>
            <a:ext cx="3132784" cy="31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66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ชื่อเรื่อง 1"/>
          <p:cNvSpPr txBox="1">
            <a:spLocks/>
          </p:cNvSpPr>
          <p:nvPr/>
        </p:nvSpPr>
        <p:spPr>
          <a:xfrm>
            <a:off x="-26757" y="-5639"/>
            <a:ext cx="9268693" cy="1012275"/>
          </a:xfrm>
          <a:prstGeom prst="rect">
            <a:avLst/>
          </a:prstGeom>
          <a:solidFill>
            <a:srgbClr val="019585"/>
          </a:solidFill>
          <a:ln>
            <a:solidFill>
              <a:srgbClr val="019585"/>
            </a:solidFill>
          </a:ln>
        </p:spPr>
        <p:txBody>
          <a:bodyPr vert="horz" lIns="92520" tIns="46260" rIns="92520" bIns="462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25190">
              <a:defRPr/>
            </a:pPr>
            <a:r>
              <a:rPr lang="th-TH" sz="2833" b="1" dirty="0">
                <a:solidFill>
                  <a:prstClr val="white"/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แผนการดำเนินงานสุขภาพภาคประชาชนและพัฒนาพฤติกรรมสุขภาพ ประจำปี </a:t>
            </a:r>
            <a:r>
              <a:rPr lang="en-US" sz="2833" b="1" dirty="0">
                <a:solidFill>
                  <a:prstClr val="white"/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2562</a:t>
            </a:r>
            <a:endParaRPr lang="th-TH" sz="2833" b="1" dirty="0">
              <a:solidFill>
                <a:prstClr val="white"/>
              </a:solidFill>
              <a:latin typeface="AngsanaUPC" panose="02020603050405020304" pitchFamily="18" charset="-34"/>
              <a:ea typeface="Tahoma" pitchFamily="34" charset="0"/>
              <a:cs typeface="AngsanaUPC" panose="02020603050405020304" pitchFamily="18" charset="-34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1971534" y="1527414"/>
            <a:ext cx="1516489" cy="24728"/>
          </a:xfrm>
          <a:prstGeom prst="line">
            <a:avLst/>
          </a:prstGeom>
          <a:ln w="38100">
            <a:solidFill>
              <a:srgbClr val="FFC000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-88312" y="1167514"/>
            <a:ext cx="8992326" cy="5494098"/>
            <a:chOff x="-87281" y="1025235"/>
            <a:chExt cx="8887403" cy="5429994"/>
          </a:xfrm>
        </p:grpSpPr>
        <p:grpSp>
          <p:nvGrpSpPr>
            <p:cNvPr id="54" name="Group 53"/>
            <p:cNvGrpSpPr/>
            <p:nvPr/>
          </p:nvGrpSpPr>
          <p:grpSpPr>
            <a:xfrm>
              <a:off x="-87281" y="1025235"/>
              <a:ext cx="8887403" cy="5429994"/>
              <a:chOff x="8941" y="1299517"/>
              <a:chExt cx="8887403" cy="5429994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8941" y="1299517"/>
                <a:ext cx="8887403" cy="5429994"/>
                <a:chOff x="604717" y="1111614"/>
                <a:chExt cx="7567680" cy="5482512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6928951" y="1282841"/>
                  <a:ext cx="296499" cy="294854"/>
                  <a:chOff x="6411933" y="528002"/>
                  <a:chExt cx="961504" cy="926585"/>
                </a:xfrm>
              </p:grpSpPr>
              <p:sp>
                <p:nvSpPr>
                  <p:cNvPr id="47" name="Oval 46"/>
                  <p:cNvSpPr/>
                  <p:nvPr/>
                </p:nvSpPr>
                <p:spPr>
                  <a:xfrm>
                    <a:off x="6411933" y="528002"/>
                    <a:ext cx="961504" cy="92658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62595">
                      <a:defRPr/>
                    </a:pPr>
                    <a:endParaRPr lang="th-TH" sz="2024">
                      <a:solidFill>
                        <a:prstClr val="white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6506235" y="650886"/>
                    <a:ext cx="768303" cy="68988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62595">
                      <a:defRPr/>
                    </a:pPr>
                    <a:endParaRPr lang="th-TH" sz="2024">
                      <a:solidFill>
                        <a:prstClr val="white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6708422" y="822857"/>
                    <a:ext cx="360044" cy="360040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62595">
                      <a:defRPr/>
                    </a:pPr>
                    <a:endParaRPr lang="th-TH" sz="2024">
                      <a:solidFill>
                        <a:prstClr val="white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endParaRPr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6829719" y="943038"/>
                    <a:ext cx="125577" cy="123347"/>
                  </a:xfrm>
                  <a:prstGeom prst="ellipse">
                    <a:avLst/>
                  </a:prstGeom>
                  <a:solidFill>
                    <a:srgbClr val="FC101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62595">
                      <a:defRPr/>
                    </a:pPr>
                    <a:endParaRPr lang="th-TH" sz="2024">
                      <a:solidFill>
                        <a:prstClr val="white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endParaRPr>
                  </a:p>
                </p:txBody>
              </p:sp>
            </p:grpSp>
            <p:cxnSp>
              <p:nvCxnSpPr>
                <p:cNvPr id="6" name="Straight Connector 5"/>
                <p:cNvCxnSpPr/>
                <p:nvPr/>
              </p:nvCxnSpPr>
              <p:spPr>
                <a:xfrm>
                  <a:off x="827584" y="3776843"/>
                  <a:ext cx="7344813" cy="0"/>
                </a:xfrm>
                <a:prstGeom prst="line">
                  <a:avLst/>
                </a:prstGeom>
                <a:ln w="57150">
                  <a:headEnd type="diamond" w="med" len="med"/>
                  <a:tailEnd type="diamond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814710" y="4103771"/>
                  <a:ext cx="507508" cy="713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00660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อบรม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00660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ครู ก</a:t>
                  </a: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296353" y="1465898"/>
                  <a:ext cx="1081327" cy="722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th-TH" sz="2024" b="1" dirty="0">
                      <a:solidFill>
                        <a:srgbClr val="FFC000">
                          <a:lumMod val="50000"/>
                        </a:srgbClr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พัฒนาศักยภาพ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FFC000">
                          <a:lumMod val="50000"/>
                        </a:srgbClr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 อสม./อสค.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556449" y="1581051"/>
                  <a:ext cx="1118181" cy="1036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เครือข่าย สช.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ขับเคลื่อนชุมชน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จัดการสุขภาพ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127324" y="5316368"/>
                  <a:ext cx="1449140" cy="10246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อสม.ดีเด่น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เขต/ภาค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/ดีเยี่ยม,ดีเยี่ยมอย่างยิ่ง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2477046" y="2078775"/>
                  <a:ext cx="826078" cy="722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00B0F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อสม.ดีเด่น 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00B0F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ระดับชาติ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302444" y="3060349"/>
                  <a:ext cx="686851" cy="4039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th-TH" sz="2024" b="1" dirty="0">
                      <a:solidFill>
                        <a:srgbClr val="C0000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วัน อสม.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459653" y="5281630"/>
                  <a:ext cx="1489610" cy="10246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00206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ประชุมติดตามงานและ</a:t>
                  </a:r>
                </a:p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00206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แลกเปลี่ยนเรียนรู้ </a:t>
                  </a:r>
                  <a:endParaRPr lang="en-US" sz="2024" b="1" dirty="0">
                    <a:solidFill>
                      <a:srgbClr val="002060"/>
                    </a:solidFill>
                    <a:latin typeface="AngsanaUPC" panose="02020603050405020304" pitchFamily="18" charset="-34"/>
                    <a:cs typeface="AngsanaUPC" panose="02020603050405020304" pitchFamily="18" charset="-34"/>
                  </a:endParaRPr>
                </a:p>
                <a:p>
                  <a:pPr algn="ctr" defTabSz="462595">
                    <a:defRPr/>
                  </a:pPr>
                  <a:r>
                    <a:rPr lang="en-US" sz="2024" b="1" dirty="0">
                      <a:solidFill>
                        <a:srgbClr val="00206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6 </a:t>
                  </a:r>
                  <a:r>
                    <a:rPr lang="th-TH" sz="2024" b="1" dirty="0">
                      <a:solidFill>
                        <a:srgbClr val="00206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เดือน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088318" y="1111614"/>
                  <a:ext cx="1257407" cy="407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E52D49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ติดตามประเมินผล</a:t>
                  </a:r>
                </a:p>
              </p:txBody>
            </p: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1898469" y="3800383"/>
                  <a:ext cx="2" cy="1492846"/>
                </a:xfrm>
                <a:prstGeom prst="line">
                  <a:avLst/>
                </a:prstGeom>
                <a:ln w="63500">
                  <a:solidFill>
                    <a:srgbClr val="7030A0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866754" y="2765890"/>
                  <a:ext cx="0" cy="1008111"/>
                </a:xfrm>
                <a:prstGeom prst="line">
                  <a:avLst/>
                </a:prstGeom>
                <a:ln w="38100">
                  <a:solidFill>
                    <a:srgbClr val="00B0F0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3635896" y="3460726"/>
                  <a:ext cx="8448" cy="306215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1079735" y="3781210"/>
                  <a:ext cx="8222" cy="327670"/>
                </a:xfrm>
                <a:prstGeom prst="line">
                  <a:avLst/>
                </a:prstGeom>
                <a:ln w="38100">
                  <a:solidFill>
                    <a:srgbClr val="2E7A47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 flipV="1">
                  <a:off x="1903309" y="2222761"/>
                  <a:ext cx="7130" cy="1513616"/>
                </a:xfrm>
                <a:prstGeom prst="line">
                  <a:avLst/>
                </a:prstGeom>
                <a:ln w="63500">
                  <a:solidFill>
                    <a:srgbClr val="FFC000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endCxn id="11" idx="2"/>
                </p:cNvCxnSpPr>
                <p:nvPr/>
              </p:nvCxnSpPr>
              <p:spPr>
                <a:xfrm flipV="1">
                  <a:off x="4108619" y="2606537"/>
                  <a:ext cx="6920" cy="1188237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>
                  <a:stCxn id="15" idx="0"/>
                </p:cNvCxnSpPr>
                <p:nvPr/>
              </p:nvCxnSpPr>
              <p:spPr>
                <a:xfrm flipH="1" flipV="1">
                  <a:off x="4194605" y="3786748"/>
                  <a:ext cx="9853" cy="1494883"/>
                </a:xfrm>
                <a:prstGeom prst="line">
                  <a:avLst/>
                </a:prstGeom>
                <a:ln w="38100"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7057602" y="2017115"/>
                  <a:ext cx="182" cy="1749828"/>
                </a:xfrm>
                <a:prstGeom prst="line">
                  <a:avLst/>
                </a:prstGeom>
                <a:ln w="38100">
                  <a:solidFill>
                    <a:srgbClr val="E52D49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2578553" y="1822358"/>
                  <a:ext cx="667742" cy="407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th-TH" sz="2024" b="1" dirty="0">
                      <a:solidFill>
                        <a:srgbClr val="00B0F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(ก.พ.</a:t>
                  </a:r>
                  <a:r>
                    <a:rPr lang="en-US" sz="2024" b="1" dirty="0">
                      <a:solidFill>
                        <a:srgbClr val="00B0F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62</a:t>
                  </a:r>
                  <a:r>
                    <a:rPr lang="th-TH" sz="2024" b="1" dirty="0">
                      <a:solidFill>
                        <a:srgbClr val="00B0F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)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422854" y="6191150"/>
                  <a:ext cx="758431" cy="402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(9 </a:t>
                  </a:r>
                  <a:r>
                    <a:rPr lang="th-TH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ม.ค.</a:t>
                  </a:r>
                  <a:r>
                    <a:rPr lang="en-US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62)</a:t>
                  </a:r>
                  <a:endParaRPr lang="th-TH" sz="2024" b="1" dirty="0">
                    <a:solidFill>
                      <a:srgbClr val="7030A0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04717" y="4625361"/>
                  <a:ext cx="1028239" cy="402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 dirty="0">
                      <a:solidFill>
                        <a:srgbClr val="265D35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(20-22</a:t>
                  </a:r>
                  <a:r>
                    <a:rPr lang="th-TH" sz="2024" b="1" dirty="0">
                      <a:solidFill>
                        <a:srgbClr val="265D35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พ.ย.</a:t>
                  </a:r>
                  <a:r>
                    <a:rPr lang="en-US" sz="2024" b="1" dirty="0">
                      <a:solidFill>
                        <a:srgbClr val="265D35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61)</a:t>
                  </a:r>
                  <a:endParaRPr lang="th-TH" sz="2024" b="1" dirty="0">
                    <a:solidFill>
                      <a:srgbClr val="265D35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3235589" y="2793069"/>
                  <a:ext cx="797414" cy="4039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 dirty="0">
                      <a:solidFill>
                        <a:srgbClr val="C0000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(20</a:t>
                  </a:r>
                  <a:r>
                    <a:rPr lang="th-TH" sz="2024" b="1" dirty="0">
                      <a:solidFill>
                        <a:srgbClr val="C0000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 มีค.</a:t>
                  </a:r>
                  <a:r>
                    <a:rPr lang="en-US" sz="2024" b="1" dirty="0">
                      <a:solidFill>
                        <a:srgbClr val="C0000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62)</a:t>
                  </a:r>
                  <a:endParaRPr lang="th-TH" sz="2024" b="1" dirty="0">
                    <a:solidFill>
                      <a:srgbClr val="C00000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614458" y="1265409"/>
                  <a:ext cx="1030823" cy="407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</a:t>
                  </a:r>
                  <a:r>
                    <a:rPr lang="th-TH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เม</a:t>
                  </a:r>
                  <a:r>
                    <a:rPr lang="en-US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.</a:t>
                  </a:r>
                  <a:r>
                    <a:rPr lang="th-TH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ย.</a:t>
                  </a:r>
                  <a:r>
                    <a:rPr lang="en-US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-</a:t>
                  </a:r>
                  <a:r>
                    <a:rPr lang="th-TH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ส.ค.</a:t>
                  </a:r>
                  <a:r>
                    <a:rPr lang="en-US" sz="2024" b="1" dirty="0">
                      <a:solidFill>
                        <a:srgbClr val="A5A5A5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 62)</a:t>
                  </a:r>
                  <a:endParaRPr lang="th-TH" sz="2024" b="1" dirty="0">
                    <a:solidFill>
                      <a:srgbClr val="A5A5A5">
                        <a:lumMod val="50000"/>
                      </a:srgbClr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3511040" y="6139535"/>
                  <a:ext cx="1295349" cy="402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 dirty="0">
                      <a:solidFill>
                        <a:srgbClr val="4472C4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(W1 </a:t>
                  </a:r>
                  <a:r>
                    <a:rPr lang="th-TH" sz="2024" b="1" dirty="0">
                      <a:solidFill>
                        <a:srgbClr val="4472C4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เม.ย. / มิ.ย.</a:t>
                  </a:r>
                  <a:r>
                    <a:rPr lang="en-US" sz="2024" b="1" dirty="0">
                      <a:solidFill>
                        <a:srgbClr val="4472C4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62</a:t>
                  </a:r>
                  <a:r>
                    <a:rPr lang="th-TH" sz="2024" b="1" dirty="0">
                      <a:solidFill>
                        <a:srgbClr val="4472C4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)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773801" y="1529483"/>
                  <a:ext cx="692311" cy="407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 dirty="0">
                      <a:solidFill>
                        <a:srgbClr val="E52D49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</a:t>
                  </a:r>
                  <a:r>
                    <a:rPr lang="th-TH" sz="2024" b="1" dirty="0">
                      <a:solidFill>
                        <a:srgbClr val="E52D49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ส.ค.</a:t>
                  </a:r>
                  <a:r>
                    <a:rPr lang="en-US" sz="2024" b="1" dirty="0">
                      <a:solidFill>
                        <a:srgbClr val="E52D49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 62)</a:t>
                  </a:r>
                  <a:endParaRPr lang="th-TH" sz="2024" b="1" dirty="0">
                    <a:solidFill>
                      <a:srgbClr val="E52D49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flipH="1" flipV="1">
                  <a:off x="6800462" y="3802899"/>
                  <a:ext cx="11142" cy="1388939"/>
                </a:xfrm>
                <a:prstGeom prst="line">
                  <a:avLst/>
                </a:prstGeom>
                <a:ln w="57150">
                  <a:solidFill>
                    <a:srgbClr val="7030A0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6071300" y="5281630"/>
                  <a:ext cx="1372536" cy="722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ประกวดผลงานเด่น สช</a:t>
                  </a:r>
                  <a:r>
                    <a:rPr lang="en-US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.+</a:t>
                  </a:r>
                  <a:r>
                    <a:rPr lang="th-TH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ส. เขต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6299604" y="5915607"/>
                  <a:ext cx="747639" cy="402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</a:t>
                  </a:r>
                  <a:r>
                    <a:rPr lang="en-US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9</a:t>
                  </a:r>
                  <a:r>
                    <a:rPr lang="en-US" sz="2024" b="1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 </a:t>
                  </a:r>
                  <a:r>
                    <a:rPr lang="th-TH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ก.ค.</a:t>
                  </a:r>
                  <a:r>
                    <a:rPr lang="en-US" sz="2024" b="1" dirty="0">
                      <a:solidFill>
                        <a:srgbClr val="7030A0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62)</a:t>
                  </a:r>
                  <a:endParaRPr lang="th-TH" sz="2024" b="1" dirty="0">
                    <a:solidFill>
                      <a:srgbClr val="7030A0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4670535" y="1451687"/>
                  <a:ext cx="2219513" cy="5039"/>
                </a:xfrm>
                <a:prstGeom prst="line">
                  <a:avLst/>
                </a:prstGeom>
                <a:ln w="38100">
                  <a:solidFill>
                    <a:schemeClr val="accent3">
                      <a:lumMod val="75000"/>
                    </a:schemeClr>
                  </a:solidFill>
                  <a:prstDash val="dash"/>
                  <a:headEnd type="oval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1342422" y="1155140"/>
                  <a:ext cx="965305" cy="407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b="1" dirty="0">
                      <a:solidFill>
                        <a:srgbClr val="FFC000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</a:t>
                  </a:r>
                  <a:r>
                    <a:rPr lang="th-TH" sz="2024" b="1" dirty="0">
                      <a:solidFill>
                        <a:srgbClr val="FFC000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ม.ค.</a:t>
                  </a:r>
                  <a:r>
                    <a:rPr lang="en-US" sz="2024" b="1" dirty="0">
                      <a:solidFill>
                        <a:srgbClr val="FFC000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-</a:t>
                  </a:r>
                  <a:r>
                    <a:rPr lang="th-TH" sz="2024" b="1" dirty="0">
                      <a:solidFill>
                        <a:srgbClr val="FFC000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มี.ค.</a:t>
                  </a:r>
                  <a:r>
                    <a:rPr lang="en-US" sz="2024" b="1" dirty="0">
                      <a:solidFill>
                        <a:srgbClr val="FFC000">
                          <a:lumMod val="50000"/>
                        </a:srgbClr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62)</a:t>
                  </a:r>
                  <a:endParaRPr lang="th-TH" sz="2024" b="1" dirty="0">
                    <a:solidFill>
                      <a:srgbClr val="FFC000">
                        <a:lumMod val="50000"/>
                      </a:srgbClr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5518666" y="3115441"/>
                  <a:ext cx="0" cy="664193"/>
                </a:xfrm>
                <a:prstGeom prst="line">
                  <a:avLst/>
                </a:prstGeom>
                <a:ln w="38100">
                  <a:solidFill>
                    <a:srgbClr val="E24EB1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/>
                <p:cNvSpPr txBox="1"/>
                <p:nvPr/>
              </p:nvSpPr>
              <p:spPr>
                <a:xfrm>
                  <a:off x="5020345" y="2439352"/>
                  <a:ext cx="1079962" cy="722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62595">
                    <a:defRPr/>
                  </a:pPr>
                  <a:r>
                    <a:rPr lang="th-TH" sz="2024" b="1" dirty="0">
                      <a:solidFill>
                        <a:srgbClr val="C52707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เปิดรับโครงการ</a:t>
                  </a:r>
                </a:p>
                <a:p>
                  <a:pPr algn="ctr" defTabSz="462595">
                    <a:defRPr/>
                  </a:pPr>
                  <a:r>
                    <a:rPr lang="en-US" sz="2024" b="1" dirty="0">
                      <a:solidFill>
                        <a:srgbClr val="C52707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NGO </a:t>
                  </a:r>
                  <a:r>
                    <a:rPr lang="th-TH" sz="2024" b="1" dirty="0">
                      <a:solidFill>
                        <a:srgbClr val="C52707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ปี </a:t>
                  </a:r>
                  <a:r>
                    <a:rPr lang="en-US" sz="2024" b="1" dirty="0">
                      <a:solidFill>
                        <a:srgbClr val="C52707"/>
                      </a:solidFill>
                      <a:latin typeface="AngsanaUPC" panose="02020603050405020304" pitchFamily="18" charset="-34"/>
                      <a:cs typeface="AngsanaUPC" panose="02020603050405020304" pitchFamily="18" charset="-34"/>
                    </a:rPr>
                    <a:t>63</a:t>
                  </a:r>
                  <a:endParaRPr lang="th-TH" sz="2024" b="1" dirty="0">
                    <a:solidFill>
                      <a:srgbClr val="C52707"/>
                    </a:solidFill>
                    <a:latin typeface="AngsanaUPC" panose="02020603050405020304" pitchFamily="18" charset="-34"/>
                    <a:cs typeface="AngsanaUPC" panose="02020603050405020304" pitchFamily="18" charset="-34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5099435" y="2222175"/>
                  <a:ext cx="955750" cy="4077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62595">
                    <a:defRPr/>
                  </a:pPr>
                  <a:r>
                    <a:rPr lang="en-US" sz="2024" dirty="0">
                      <a:solidFill>
                        <a:srgbClr val="C52707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(</a:t>
                  </a:r>
                  <a:r>
                    <a:rPr lang="th-TH" sz="2024" dirty="0">
                      <a:solidFill>
                        <a:srgbClr val="C52707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พ.ค.</a:t>
                  </a:r>
                  <a:r>
                    <a:rPr lang="en-US" sz="2024" dirty="0">
                      <a:solidFill>
                        <a:srgbClr val="C52707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-</a:t>
                  </a:r>
                  <a:r>
                    <a:rPr lang="th-TH" sz="2024" dirty="0">
                      <a:solidFill>
                        <a:srgbClr val="C52707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มิ.ย.</a:t>
                  </a:r>
                  <a:r>
                    <a:rPr lang="en-US" sz="2024" dirty="0">
                      <a:solidFill>
                        <a:srgbClr val="C52707"/>
                      </a:solidFill>
                      <a:latin typeface="AngsanaUPC" panose="02020603050405020304" pitchFamily="18" charset="-34"/>
                      <a:ea typeface="Tahoma" pitchFamily="34" charset="0"/>
                      <a:cs typeface="AngsanaUPC" panose="02020603050405020304" pitchFamily="18" charset="-34"/>
                    </a:rPr>
                    <a:t>62)</a:t>
                  </a:r>
                  <a:endParaRPr lang="th-TH" sz="2024" dirty="0">
                    <a:solidFill>
                      <a:srgbClr val="C52707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endParaRPr>
                </a:p>
              </p:txBody>
            </p:sp>
          </p:grpSp>
          <p:cxnSp>
            <p:nvCxnSpPr>
              <p:cNvPr id="57" name="Straight Connector 56"/>
              <p:cNvCxnSpPr/>
              <p:nvPr/>
            </p:nvCxnSpPr>
            <p:spPr>
              <a:xfrm flipV="1">
                <a:off x="1200979" y="3091691"/>
                <a:ext cx="6040" cy="806791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749863" y="2396230"/>
                <a:ext cx="879603" cy="706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62595">
                  <a:defRPr/>
                </a:pPr>
                <a:r>
                  <a:rPr lang="th-TH" sz="2024" b="1" dirty="0">
                    <a:solidFill>
                      <a:srgbClr val="265D35"/>
                    </a:solidFill>
                    <a:latin typeface="AngsanaUPC" panose="02020603050405020304" pitchFamily="18" charset="-34"/>
                    <a:cs typeface="AngsanaUPC" panose="02020603050405020304" pitchFamily="18" charset="-34"/>
                  </a:rPr>
                  <a:t>ประชุม</a:t>
                </a:r>
              </a:p>
              <a:p>
                <a:pPr algn="ctr" defTabSz="462595">
                  <a:defRPr/>
                </a:pPr>
                <a:r>
                  <a:rPr lang="th-TH" sz="2024" b="1" dirty="0">
                    <a:solidFill>
                      <a:srgbClr val="265D35"/>
                    </a:solidFill>
                    <a:latin typeface="AngsanaUPC" panose="02020603050405020304" pitchFamily="18" charset="-34"/>
                    <a:cs typeface="AngsanaUPC" panose="02020603050405020304" pitchFamily="18" charset="-34"/>
                  </a:rPr>
                  <a:t>ชี้แจง กอง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40281" y="2610929"/>
              <a:ext cx="1278848" cy="1043496"/>
              <a:chOff x="-129166" y="2899158"/>
              <a:chExt cx="1278848" cy="1043496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V="1">
                <a:off x="383470" y="3616149"/>
                <a:ext cx="0" cy="326505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-31615" y="2899158"/>
                <a:ext cx="878019" cy="3991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62595">
                  <a:defRPr/>
                </a:pPr>
                <a:r>
                  <a:rPr lang="en-US" sz="2024" b="1" dirty="0">
                    <a:solidFill>
                      <a:srgbClr val="ED7D31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rPr>
                  <a:t>(4</a:t>
                </a:r>
                <a:r>
                  <a:rPr lang="th-TH" sz="2024" b="1" dirty="0">
                    <a:solidFill>
                      <a:srgbClr val="ED7D31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rPr>
                  <a:t> ธ.ค.</a:t>
                </a:r>
                <a:r>
                  <a:rPr lang="en-US" sz="2024" b="1" dirty="0">
                    <a:solidFill>
                      <a:srgbClr val="ED7D31"/>
                    </a:solidFill>
                    <a:latin typeface="AngsanaUPC" panose="02020603050405020304" pitchFamily="18" charset="-34"/>
                    <a:ea typeface="Tahoma" pitchFamily="34" charset="0"/>
                    <a:cs typeface="AngsanaUPC" panose="02020603050405020304" pitchFamily="18" charset="-34"/>
                  </a:rPr>
                  <a:t>61)</a:t>
                </a:r>
                <a:endParaRPr lang="th-TH" sz="2024" b="1" dirty="0">
                  <a:solidFill>
                    <a:srgbClr val="ED7D31"/>
                  </a:solidFill>
                  <a:latin typeface="AngsanaUPC" panose="02020603050405020304" pitchFamily="18" charset="-34"/>
                  <a:ea typeface="Tahoma" pitchFamily="34" charset="0"/>
                  <a:cs typeface="AngsanaUPC" panose="02020603050405020304" pitchFamily="18" charset="-34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-129166" y="3185267"/>
                <a:ext cx="1278848" cy="3991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62595">
                  <a:defRPr/>
                </a:pPr>
                <a:r>
                  <a:rPr lang="th-TH" sz="2024" b="1" dirty="0">
                    <a:solidFill>
                      <a:srgbClr val="ED7D31"/>
                    </a:solidFill>
                    <a:latin typeface="AngsanaUPC" panose="02020603050405020304" pitchFamily="18" charset="-34"/>
                    <a:cs typeface="AngsanaUPC" panose="02020603050405020304" pitchFamily="18" charset="-34"/>
                  </a:rPr>
                  <a:t>ประชุมบูณาการ</a:t>
                </a:r>
              </a:p>
            </p:txBody>
          </p:sp>
        </p:grpSp>
      </p:grpSp>
      <p:pic>
        <p:nvPicPr>
          <p:cNvPr id="8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63" b="99767" l="1762" r="18756">
                        <a14:foregroundMark x1="5389" y1="49767" x2="10674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2" r="81286"/>
          <a:stretch/>
        </p:blipFill>
        <p:spPr>
          <a:xfrm>
            <a:off x="-39727" y="1239807"/>
            <a:ext cx="566974" cy="794977"/>
          </a:xfrm>
          <a:prstGeom prst="rect">
            <a:avLst/>
          </a:prstGeom>
        </p:spPr>
      </p:pic>
      <p:pic>
        <p:nvPicPr>
          <p:cNvPr id="8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3048" r="2857" b="63619"/>
          <a:stretch/>
        </p:blipFill>
        <p:spPr>
          <a:xfrm>
            <a:off x="5659698" y="6413187"/>
            <a:ext cx="918209" cy="473329"/>
          </a:xfr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53" r="99850">
                        <a14:foregroundMark x1="18647" y1="40547" x2="18647" y2="40547"/>
                        <a14:foregroundMark x1="4060" y1="57214" x2="22556" y2="58706"/>
                        <a14:foregroundMark x1="3759" y1="56716" x2="11880" y2="47512"/>
                        <a14:foregroundMark x1="60000" y1="58955" x2="69624" y2="58458"/>
                        <a14:foregroundMark x1="29774" y1="51244" x2="34436" y2="49751"/>
                        <a14:foregroundMark x1="49774" y1="45771" x2="52782" y2="46517"/>
                        <a14:foregroundMark x1="8421" y1="63930" x2="10226" y2="63184"/>
                        <a14:foregroundMark x1="22857" y1="86567" x2="29023" y2="82338"/>
                        <a14:foregroundMark x1="23609" y1="88557" x2="30677" y2="83333"/>
                        <a14:foregroundMark x1="76090" y1="36567" x2="76992" y2="33831"/>
                        <a14:foregroundMark x1="38491" y1="56875" x2="38491" y2="56875"/>
                        <a14:foregroundMark x1="4151" y1="61875" x2="21887" y2="61250"/>
                        <a14:foregroundMark x1="9057" y1="53750" x2="21887" y2="53750"/>
                        <a14:foregroundMark x1="33962" y1="80625" x2="44151" y2="76875"/>
                        <a14:foregroundMark x1="71698" y1="11250" x2="75849" y2="4375"/>
                        <a14:backgroundMark x1="4060" y1="12438" x2="4060" y2="12438"/>
                        <a14:backgroundMark x1="39098" y1="90796" x2="39098" y2="90796"/>
                        <a14:backgroundMark x1="57895" y1="93284" x2="57895" y2="93284"/>
                        <a14:backgroundMark x1="31278" y1="9701" x2="31278" y2="9701"/>
                        <a14:backgroundMark x1="23459" y1="4726" x2="39098" y2="4975"/>
                        <a14:backgroundMark x1="56992" y1="2488" x2="56992" y2="2488"/>
                        <a14:backgroundMark x1="56692" y1="3234" x2="58647" y2="4975"/>
                        <a14:backgroundMark x1="65564" y1="3483" x2="72932" y2="2239"/>
                        <a14:backgroundMark x1="63008" y1="11194" x2="63008" y2="11194"/>
                        <a14:backgroundMark x1="63459" y1="11692" x2="64962" y2="14428"/>
                        <a14:backgroundMark x1="17444" y1="48507" x2="17444" y2="48507"/>
                        <a14:backgroundMark x1="12782" y1="46269" x2="18647" y2="49254"/>
                        <a14:backgroundMark x1="35789" y1="50000" x2="34737" y2="50000"/>
                        <a14:backgroundMark x1="12030" y1="64925" x2="22256" y2="65423"/>
                        <a14:backgroundMark x1="8571" y1="50249" x2="16241" y2="50249"/>
                        <a14:backgroundMark x1="56842" y1="63682" x2="69023" y2="65672"/>
                        <a14:backgroundMark x1="30526" y1="95274" x2="77444" y2="95771"/>
                        <a14:backgroundMark x1="49624" y1="44527" x2="56241" y2="4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46" y="6413658"/>
            <a:ext cx="743406" cy="449397"/>
          </a:xfrm>
          <a:prstGeom prst="rect">
            <a:avLst/>
          </a:prstGeom>
        </p:spPr>
      </p:pic>
      <p:pic>
        <p:nvPicPr>
          <p:cNvPr id="89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" b="45817" l="73904" r="99144">
                        <a14:foregroundMark x1="80856" y1="18821" x2="80856" y2="18821"/>
                        <a14:foregroundMark x1="78824" y1="13118" x2="78824" y2="13118"/>
                        <a14:foregroundMark x1="85882" y1="5894" x2="85882" y2="5894"/>
                        <a14:foregroundMark x1="96471" y1="17490" x2="96471" y2="17490"/>
                        <a14:foregroundMark x1="94118" y1="13498" x2="94118" y2="13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7" b="55099"/>
          <a:stretch/>
        </p:blipFill>
        <p:spPr>
          <a:xfrm>
            <a:off x="6704479" y="6390459"/>
            <a:ext cx="397789" cy="507776"/>
          </a:xfrm>
          <a:prstGeom prst="rect">
            <a:avLst/>
          </a:prstGeom>
        </p:spPr>
      </p:pic>
      <p:pic>
        <p:nvPicPr>
          <p:cNvPr id="91" name="Picture 2" descr="à¸à¸¥à¸à¸²à¸£à¸à¹à¸à¸«à¸²à¸£à¸¹à¸à¸ à¸²à¸à¸ªà¸³à¸«à¸£à¸±à¸ à¹à¸£à¸à¹à¸£à¸µà¸¢à¸à¸ªà¸¸à¸à¸à¸±à¸à¸à¸±à¸à¸´à¹à¸«à¹à¸à¸à¸²à¸à¸´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81" y="6359798"/>
            <a:ext cx="526718" cy="5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633957" y="2054712"/>
            <a:ext cx="973343" cy="403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62595">
              <a:defRPr/>
            </a:pPr>
            <a:r>
              <a:rPr lang="en-US" sz="2024" b="1" dirty="0">
                <a:solidFill>
                  <a:srgbClr val="056839"/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(11</a:t>
            </a:r>
            <a:r>
              <a:rPr lang="th-TH" sz="2024" b="1" dirty="0">
                <a:solidFill>
                  <a:srgbClr val="056839"/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 ธ.ค.</a:t>
            </a:r>
            <a:r>
              <a:rPr lang="en-US" sz="2024" b="1" dirty="0">
                <a:solidFill>
                  <a:srgbClr val="056839"/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61)</a:t>
            </a:r>
            <a:endParaRPr lang="th-TH" sz="2024" b="1" dirty="0">
              <a:solidFill>
                <a:srgbClr val="056839"/>
              </a:solidFill>
              <a:latin typeface="AngsanaUPC" panose="02020603050405020304" pitchFamily="18" charset="-34"/>
              <a:ea typeface="Tahoma" pitchFamily="34" charset="0"/>
              <a:cs typeface="AngsanaUPC" panose="02020603050405020304" pitchFamily="18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77938" y="4568250"/>
            <a:ext cx="2869696" cy="715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62595">
              <a:defRPr/>
            </a:pPr>
            <a:r>
              <a:rPr lang="th-TH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ติดตามเยี่ยมเสริมพลัง</a:t>
            </a:r>
            <a:endParaRPr lang="en-US" sz="2024" b="1" dirty="0">
              <a:solidFill>
                <a:schemeClr val="accent4">
                  <a:lumMod val="50000"/>
                </a:schemeClr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algn="ctr" defTabSz="462595">
              <a:defRPr/>
            </a:pPr>
            <a:r>
              <a:rPr lang="en-US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th-TH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บูรณาการกับการตรวจราชการ</a:t>
            </a:r>
            <a:r>
              <a:rPr lang="en-US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รอบ</a:t>
            </a:r>
            <a:r>
              <a:rPr lang="en-US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2</a:t>
            </a:r>
            <a:r>
              <a:rPr lang="th-TH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410184" y="5179240"/>
            <a:ext cx="1112805" cy="403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62595">
              <a:defRPr/>
            </a:pPr>
            <a:r>
              <a:rPr lang="en-US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(</a:t>
            </a:r>
            <a:r>
              <a:rPr lang="th-TH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มิ.ย.</a:t>
            </a:r>
            <a:r>
              <a:rPr lang="en-US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-</a:t>
            </a:r>
            <a:r>
              <a:rPr lang="th-TH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ก.ค.</a:t>
            </a:r>
            <a:r>
              <a:rPr lang="en-US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62</a:t>
            </a:r>
            <a:r>
              <a:rPr lang="th-TH" sz="2024" b="1" dirty="0">
                <a:solidFill>
                  <a:schemeClr val="accent4">
                    <a:lumMod val="50000"/>
                  </a:schemeClr>
                </a:solidFill>
                <a:latin typeface="AngsanaUPC" panose="02020603050405020304" pitchFamily="18" charset="-34"/>
                <a:ea typeface="Tahoma" pitchFamily="34" charset="0"/>
                <a:cs typeface="AngsanaUPC" panose="02020603050405020304" pitchFamily="18" charset="-34"/>
              </a:rPr>
              <a:t>)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5864783" y="3845256"/>
            <a:ext cx="0" cy="66559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60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916484"/>
            <a:ext cx="8570793" cy="45678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Download Application “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Smart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อสม.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และ “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Official line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อสม.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ครอบคลุมทั่วถึง อสม.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ถ่ายทอด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Health Literacy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สู่ประชาชนทั่วถึงและรวดเร็ว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พัฒนาระบบเบิกจ่ายค่าป่วยการผ่าน 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E-payment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เพื่อสนับสนุนนโยบาย โครงสร้างพื้นฐานระบบการชำระเงินแบบอิเล็กทรอนิกส์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51949" cy="996287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 </a:t>
            </a:r>
            <a:r>
              <a: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Card 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อสม.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072" y="1193153"/>
            <a:ext cx="2415654" cy="723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</a:t>
            </a:r>
            <a:endParaRPr lang="th-TH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9"/>
          <a:stretch/>
        </p:blipFill>
        <p:spPr>
          <a:xfrm>
            <a:off x="191069" y="4104960"/>
            <a:ext cx="5000453" cy="3019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19" y="4099560"/>
            <a:ext cx="4107977" cy="30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3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778080"/>
              </p:ext>
            </p:extLst>
          </p:nvPr>
        </p:nvGraphicFramePr>
        <p:xfrm>
          <a:off x="0" y="805568"/>
          <a:ext cx="9251950" cy="6317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7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6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7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4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33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33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08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559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060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291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9038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3211">
                  <a:extLst>
                    <a:ext uri="{9D8B030D-6E8A-4147-A177-3AD203B41FA5}">
                      <a16:colId xmlns:a16="http://schemas.microsoft.com/office/drawing/2014/main" val="1455200320"/>
                    </a:ext>
                  </a:extLst>
                </a:gridCol>
              </a:tblGrid>
              <a:tr h="70914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อสม.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เชิงรุก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คน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พัฒนาศักยภาพ</a:t>
                      </a: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อาสาสมัคร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ชมรม อสม. จังหวัด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แลกเปลี่ยนเรียนรู้/แรงจูงใจ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69389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พัฒนาเครือข่าย สช.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E07A0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A0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องค์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กรเอก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ชนฯ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(องค์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17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อสม.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(คน)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อสม.</a:t>
                      </a:r>
                      <a:b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(นักจัดการ,</a:t>
                      </a:r>
                      <a:r>
                        <a:rPr lang="th-TH" sz="1800" b="1" baseline="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ผู้สูงอายุ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(คน)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อสค.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endParaRPr lang="th-TH" sz="1800" dirty="0"/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อสม. ดีเด่น จังหวัด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(คน)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err="1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ม. ดีเด่น เขต/ภาค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(คน)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อสม. ดีเด่น ชาติ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(คน)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อสม. </a:t>
                      </a:r>
                      <a:b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ดีเยี่ยม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(คน)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อสม.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ดีเยี่ยมอย่างยิ่ง (คน)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ตำบลจัดการสุขภาพ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E07A0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A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160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หมู่บ้านปรับเปลี่ยน/รร.สุขบัญญัติ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ตำบลจัดการ</a:t>
                      </a:r>
                      <a:b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(ตำบล)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ครู ก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(คน)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7A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9389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ครู</a:t>
                      </a:r>
                      <a:r>
                        <a:rPr lang="th-TH" sz="1800" baseline="0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ข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07A0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อุดรธานี</a:t>
                      </a:r>
                      <a:endParaRPr lang="en-US" sz="20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28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,035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8,089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2,000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11,389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156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156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40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20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หนองบัวฯ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,797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2,827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600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3,417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59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59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12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20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หนองคาย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,387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2,997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900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5,125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5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18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เลย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,775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3,975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1,400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7,973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9389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90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90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28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สกลนคร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2,948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6,621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1,800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10,250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9389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125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36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6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นครพนม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,364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3,856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1,200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6,834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9389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9389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24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en-US" sz="20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บึงกาฬ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,861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2,268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600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4,556</a:t>
                      </a:r>
                      <a:endParaRPr lang="en-US" sz="16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7228" marR="7228" marT="7228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9389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53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53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16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4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7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IT๙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106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IT๙" panose="020B0500040200020003" pitchFamily="34" charset="-34"/>
                        </a:rPr>
                        <a:t>,112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0" marR="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27,227</a:t>
                      </a: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/>
                          <a:ea typeface="Calibri"/>
                          <a:cs typeface="Cordia New"/>
                        </a:rPr>
                        <a:t>8,700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49,544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7228" marR="7228" marT="7228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11</a:t>
                      </a: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0</a:t>
                      </a: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/>
                          <a:ea typeface="Calibri"/>
                          <a:cs typeface="Cordia New"/>
                        </a:rPr>
                        <a:t>644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/>
                          <a:ea typeface="Calibri"/>
                          <a:cs typeface="Cordia New"/>
                        </a:rPr>
                        <a:t>644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7228" marR="7228" marT="7228" marB="0" anchor="ctr">
                    <a:solidFill>
                      <a:srgbClr val="E07A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9614" y="270357"/>
            <a:ext cx="9111955" cy="660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25190" fontAlgn="b">
              <a:defRPr/>
            </a:pPr>
            <a:r>
              <a:rPr lang="th-TH" sz="3642" b="1" dirty="0">
                <a:solidFill>
                  <a:srgbClr val="8064A2">
                    <a:lumMod val="75000"/>
                  </a:srgbClr>
                </a:solidFill>
                <a:latin typeface="TH Kodchasal" pitchFamily="2" charset="-34"/>
                <a:cs typeface="TH Kodchasal" pitchFamily="2" charset="-34"/>
              </a:rPr>
              <a:t>เป้าหมายการดำเนินงานสุขภาพภาคประชาชน ปี 25</a:t>
            </a:r>
            <a:r>
              <a:rPr lang="en-US" sz="3642" b="1" dirty="0">
                <a:solidFill>
                  <a:srgbClr val="8064A2">
                    <a:lumMod val="75000"/>
                  </a:srgbClr>
                </a:solidFill>
                <a:latin typeface="TH Kodchasal" pitchFamily="2" charset="-34"/>
                <a:cs typeface="TH Kodchasal" pitchFamily="2" charset="-34"/>
              </a:rPr>
              <a:t>62</a:t>
            </a:r>
            <a:endParaRPr lang="th-TH" sz="3642" b="1" dirty="0">
              <a:solidFill>
                <a:srgbClr val="8064A2">
                  <a:lumMod val="75000"/>
                </a:srgbClr>
              </a:solidFill>
              <a:latin typeface="TH Kodchasal" pitchFamily="2" charset="-34"/>
              <a:cs typeface="TH Kodchasal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391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7"/>
          <p:cNvSpPr/>
          <p:nvPr/>
        </p:nvSpPr>
        <p:spPr>
          <a:xfrm>
            <a:off x="3870535" y="4358768"/>
            <a:ext cx="792019" cy="1003223"/>
          </a:xfrm>
          <a:custGeom>
            <a:avLst/>
            <a:gdLst/>
            <a:ahLst/>
            <a:cxnLst/>
            <a:rect l="l" t="t" r="r" b="b"/>
            <a:pathLst>
              <a:path w="1143000" h="1447800">
                <a:moveTo>
                  <a:pt x="723900" y="0"/>
                </a:moveTo>
                <a:lnTo>
                  <a:pt x="1143000" y="0"/>
                </a:lnTo>
                <a:lnTo>
                  <a:pt x="1143000" y="228600"/>
                </a:lnTo>
                <a:lnTo>
                  <a:pt x="723900" y="228600"/>
                </a:lnTo>
                <a:lnTo>
                  <a:pt x="723900" y="230244"/>
                </a:lnTo>
                <a:cubicBezTo>
                  <a:pt x="451261" y="230244"/>
                  <a:pt x="230244" y="451261"/>
                  <a:pt x="230244" y="723900"/>
                </a:cubicBezTo>
                <a:cubicBezTo>
                  <a:pt x="230244" y="996539"/>
                  <a:pt x="451261" y="1217556"/>
                  <a:pt x="723900" y="1217556"/>
                </a:cubicBezTo>
                <a:lnTo>
                  <a:pt x="723900" y="1219200"/>
                </a:lnTo>
                <a:lnTo>
                  <a:pt x="1085850" y="1219200"/>
                </a:lnTo>
                <a:lnTo>
                  <a:pt x="1085850" y="1447800"/>
                </a:lnTo>
                <a:lnTo>
                  <a:pt x="723900" y="1447800"/>
                </a:lnTo>
                <a:lnTo>
                  <a:pt x="666750" y="1447800"/>
                </a:lnTo>
                <a:lnTo>
                  <a:pt x="666750" y="1444914"/>
                </a:lnTo>
                <a:cubicBezTo>
                  <a:pt x="293639" y="1416411"/>
                  <a:pt x="0" y="1104447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7"/>
          <p:cNvSpPr/>
          <p:nvPr/>
        </p:nvSpPr>
        <p:spPr>
          <a:xfrm rot="10800000">
            <a:off x="4451349" y="3513947"/>
            <a:ext cx="792019" cy="1003223"/>
          </a:xfrm>
          <a:custGeom>
            <a:avLst/>
            <a:gdLst/>
            <a:ahLst/>
            <a:cxnLst/>
            <a:rect l="l" t="t" r="r" b="b"/>
            <a:pathLst>
              <a:path w="1143000" h="1447800">
                <a:moveTo>
                  <a:pt x="723900" y="0"/>
                </a:moveTo>
                <a:lnTo>
                  <a:pt x="1143000" y="0"/>
                </a:lnTo>
                <a:lnTo>
                  <a:pt x="1143000" y="228600"/>
                </a:lnTo>
                <a:lnTo>
                  <a:pt x="723900" y="228600"/>
                </a:lnTo>
                <a:lnTo>
                  <a:pt x="723900" y="230244"/>
                </a:lnTo>
                <a:cubicBezTo>
                  <a:pt x="451261" y="230244"/>
                  <a:pt x="230244" y="451261"/>
                  <a:pt x="230244" y="723900"/>
                </a:cubicBezTo>
                <a:cubicBezTo>
                  <a:pt x="230244" y="996539"/>
                  <a:pt x="451261" y="1217556"/>
                  <a:pt x="723900" y="1217556"/>
                </a:cubicBezTo>
                <a:lnTo>
                  <a:pt x="723900" y="1219200"/>
                </a:lnTo>
                <a:lnTo>
                  <a:pt x="1085850" y="1219200"/>
                </a:lnTo>
                <a:lnTo>
                  <a:pt x="1085850" y="1447800"/>
                </a:lnTo>
                <a:lnTo>
                  <a:pt x="723900" y="1447800"/>
                </a:lnTo>
                <a:lnTo>
                  <a:pt x="666750" y="1447800"/>
                </a:lnTo>
                <a:lnTo>
                  <a:pt x="666750" y="1444914"/>
                </a:lnTo>
                <a:cubicBezTo>
                  <a:pt x="293639" y="1416411"/>
                  <a:pt x="0" y="1104447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7"/>
          <p:cNvSpPr/>
          <p:nvPr/>
        </p:nvSpPr>
        <p:spPr>
          <a:xfrm>
            <a:off x="3764933" y="2669128"/>
            <a:ext cx="792019" cy="1003223"/>
          </a:xfrm>
          <a:custGeom>
            <a:avLst/>
            <a:gdLst/>
            <a:ahLst/>
            <a:cxnLst/>
            <a:rect l="l" t="t" r="r" b="b"/>
            <a:pathLst>
              <a:path w="1143000" h="1447800">
                <a:moveTo>
                  <a:pt x="723900" y="0"/>
                </a:moveTo>
                <a:lnTo>
                  <a:pt x="1143000" y="0"/>
                </a:lnTo>
                <a:lnTo>
                  <a:pt x="1143000" y="228600"/>
                </a:lnTo>
                <a:lnTo>
                  <a:pt x="723900" y="228600"/>
                </a:lnTo>
                <a:lnTo>
                  <a:pt x="723900" y="230244"/>
                </a:lnTo>
                <a:cubicBezTo>
                  <a:pt x="451261" y="230244"/>
                  <a:pt x="230244" y="451261"/>
                  <a:pt x="230244" y="723900"/>
                </a:cubicBezTo>
                <a:cubicBezTo>
                  <a:pt x="230244" y="996539"/>
                  <a:pt x="451261" y="1217556"/>
                  <a:pt x="723900" y="1217556"/>
                </a:cubicBezTo>
                <a:lnTo>
                  <a:pt x="723900" y="1219200"/>
                </a:lnTo>
                <a:lnTo>
                  <a:pt x="1085850" y="1219200"/>
                </a:lnTo>
                <a:lnTo>
                  <a:pt x="1085850" y="1447800"/>
                </a:lnTo>
                <a:lnTo>
                  <a:pt x="723900" y="1447800"/>
                </a:lnTo>
                <a:lnTo>
                  <a:pt x="666750" y="1447800"/>
                </a:lnTo>
                <a:lnTo>
                  <a:pt x="666750" y="1444914"/>
                </a:lnTo>
                <a:cubicBezTo>
                  <a:pt x="293639" y="1416411"/>
                  <a:pt x="0" y="1104447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7"/>
          <p:cNvSpPr/>
          <p:nvPr/>
        </p:nvSpPr>
        <p:spPr>
          <a:xfrm rot="10800000">
            <a:off x="4556952" y="5203587"/>
            <a:ext cx="792019" cy="1003223"/>
          </a:xfrm>
          <a:custGeom>
            <a:avLst/>
            <a:gdLst/>
            <a:ahLst/>
            <a:cxnLst/>
            <a:rect l="l" t="t" r="r" b="b"/>
            <a:pathLst>
              <a:path w="1143000" h="1447800">
                <a:moveTo>
                  <a:pt x="723900" y="0"/>
                </a:moveTo>
                <a:lnTo>
                  <a:pt x="1143000" y="0"/>
                </a:lnTo>
                <a:lnTo>
                  <a:pt x="1143000" y="228600"/>
                </a:lnTo>
                <a:lnTo>
                  <a:pt x="723900" y="228600"/>
                </a:lnTo>
                <a:lnTo>
                  <a:pt x="723900" y="230244"/>
                </a:lnTo>
                <a:cubicBezTo>
                  <a:pt x="451261" y="230244"/>
                  <a:pt x="230244" y="451261"/>
                  <a:pt x="230244" y="723900"/>
                </a:cubicBezTo>
                <a:cubicBezTo>
                  <a:pt x="230244" y="996539"/>
                  <a:pt x="451261" y="1217556"/>
                  <a:pt x="723900" y="1217556"/>
                </a:cubicBezTo>
                <a:lnTo>
                  <a:pt x="723900" y="1219200"/>
                </a:lnTo>
                <a:lnTo>
                  <a:pt x="1085850" y="1219200"/>
                </a:lnTo>
                <a:lnTo>
                  <a:pt x="1085850" y="1447800"/>
                </a:lnTo>
                <a:lnTo>
                  <a:pt x="723900" y="1447800"/>
                </a:lnTo>
                <a:lnTo>
                  <a:pt x="666750" y="1447800"/>
                </a:lnTo>
                <a:lnTo>
                  <a:pt x="666750" y="1444914"/>
                </a:lnTo>
                <a:cubicBezTo>
                  <a:pt x="293639" y="1416411"/>
                  <a:pt x="0" y="1104447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785047" y="6048407"/>
            <a:ext cx="792019" cy="1003223"/>
          </a:xfrm>
          <a:custGeom>
            <a:avLst/>
            <a:gdLst/>
            <a:ahLst/>
            <a:cxnLst/>
            <a:rect l="l" t="t" r="r" b="b"/>
            <a:pathLst>
              <a:path w="1143000" h="1447800">
                <a:moveTo>
                  <a:pt x="723900" y="0"/>
                </a:moveTo>
                <a:lnTo>
                  <a:pt x="1143000" y="0"/>
                </a:lnTo>
                <a:lnTo>
                  <a:pt x="1143000" y="228600"/>
                </a:lnTo>
                <a:lnTo>
                  <a:pt x="723900" y="228600"/>
                </a:lnTo>
                <a:lnTo>
                  <a:pt x="723900" y="230244"/>
                </a:lnTo>
                <a:cubicBezTo>
                  <a:pt x="451261" y="230244"/>
                  <a:pt x="230244" y="451261"/>
                  <a:pt x="230244" y="723900"/>
                </a:cubicBezTo>
                <a:cubicBezTo>
                  <a:pt x="230244" y="996539"/>
                  <a:pt x="451261" y="1217556"/>
                  <a:pt x="723900" y="1217556"/>
                </a:cubicBezTo>
                <a:lnTo>
                  <a:pt x="723900" y="1219200"/>
                </a:lnTo>
                <a:lnTo>
                  <a:pt x="1085850" y="1219200"/>
                </a:lnTo>
                <a:lnTo>
                  <a:pt x="1085850" y="1447800"/>
                </a:lnTo>
                <a:lnTo>
                  <a:pt x="723900" y="1447800"/>
                </a:lnTo>
                <a:lnTo>
                  <a:pt x="666750" y="1447800"/>
                </a:lnTo>
                <a:lnTo>
                  <a:pt x="666750" y="1444914"/>
                </a:lnTo>
                <a:cubicBezTo>
                  <a:pt x="293639" y="1416411"/>
                  <a:pt x="0" y="1104447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20"/>
          <p:cNvSpPr/>
          <p:nvPr/>
        </p:nvSpPr>
        <p:spPr>
          <a:xfrm>
            <a:off x="2886074" y="2014268"/>
            <a:ext cx="2244359" cy="604250"/>
          </a:xfrm>
          <a:custGeom>
            <a:avLst/>
            <a:gdLst/>
            <a:ahLst/>
            <a:cxnLst/>
            <a:rect l="l" t="t" r="r" b="b"/>
            <a:pathLst>
              <a:path w="2244359" h="604250">
                <a:moveTo>
                  <a:pt x="87658" y="228135"/>
                </a:moveTo>
                <a:cubicBezTo>
                  <a:pt x="63452" y="228135"/>
                  <a:pt x="43829" y="247758"/>
                  <a:pt x="43829" y="271964"/>
                </a:cubicBezTo>
                <a:cubicBezTo>
                  <a:pt x="43829" y="296170"/>
                  <a:pt x="63452" y="315793"/>
                  <a:pt x="87658" y="315793"/>
                </a:cubicBezTo>
                <a:cubicBezTo>
                  <a:pt x="111864" y="315793"/>
                  <a:pt x="131487" y="296170"/>
                  <a:pt x="131487" y="271964"/>
                </a:cubicBezTo>
                <a:cubicBezTo>
                  <a:pt x="131487" y="247758"/>
                  <a:pt x="111864" y="228135"/>
                  <a:pt x="87658" y="228135"/>
                </a:cubicBezTo>
                <a:close/>
                <a:moveTo>
                  <a:pt x="1942233" y="83496"/>
                </a:moveTo>
                <a:cubicBezTo>
                  <a:pt x="1821488" y="83496"/>
                  <a:pt x="1723604" y="181380"/>
                  <a:pt x="1723604" y="302125"/>
                </a:cubicBezTo>
                <a:cubicBezTo>
                  <a:pt x="1723604" y="422870"/>
                  <a:pt x="1821488" y="520754"/>
                  <a:pt x="1942233" y="520754"/>
                </a:cubicBezTo>
                <a:cubicBezTo>
                  <a:pt x="2062978" y="520754"/>
                  <a:pt x="2160862" y="422870"/>
                  <a:pt x="2160862" y="302125"/>
                </a:cubicBezTo>
                <a:cubicBezTo>
                  <a:pt x="2160862" y="181380"/>
                  <a:pt x="2062978" y="83496"/>
                  <a:pt x="1942233" y="83496"/>
                </a:cubicBezTo>
                <a:close/>
                <a:moveTo>
                  <a:pt x="1942234" y="0"/>
                </a:moveTo>
                <a:cubicBezTo>
                  <a:pt x="2109093" y="0"/>
                  <a:pt x="2244359" y="135266"/>
                  <a:pt x="2244359" y="302125"/>
                </a:cubicBezTo>
                <a:cubicBezTo>
                  <a:pt x="2244359" y="468984"/>
                  <a:pt x="2109093" y="604250"/>
                  <a:pt x="1942234" y="604250"/>
                </a:cubicBezTo>
                <a:cubicBezTo>
                  <a:pt x="1778570" y="604250"/>
                  <a:pt x="1645301" y="474115"/>
                  <a:pt x="1641069" y="311650"/>
                </a:cubicBezTo>
                <a:lnTo>
                  <a:pt x="164673" y="311650"/>
                </a:lnTo>
                <a:cubicBezTo>
                  <a:pt x="151027" y="340335"/>
                  <a:pt x="121594" y="359621"/>
                  <a:pt x="87657" y="359621"/>
                </a:cubicBezTo>
                <a:cubicBezTo>
                  <a:pt x="39245" y="359621"/>
                  <a:pt x="0" y="320376"/>
                  <a:pt x="0" y="271964"/>
                </a:cubicBezTo>
                <a:cubicBezTo>
                  <a:pt x="0" y="223552"/>
                  <a:pt x="39245" y="184307"/>
                  <a:pt x="87657" y="184307"/>
                </a:cubicBezTo>
                <a:cubicBezTo>
                  <a:pt x="134018" y="184307"/>
                  <a:pt x="171972" y="220297"/>
                  <a:pt x="174096" y="265931"/>
                </a:cubicBezTo>
                <a:lnTo>
                  <a:pt x="1643758" y="265931"/>
                </a:lnTo>
                <a:cubicBezTo>
                  <a:pt x="1660239" y="116044"/>
                  <a:pt x="1787685" y="0"/>
                  <a:pt x="194223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20"/>
          <p:cNvSpPr/>
          <p:nvPr/>
        </p:nvSpPr>
        <p:spPr>
          <a:xfrm>
            <a:off x="2784841" y="3713434"/>
            <a:ext cx="2244359" cy="604250"/>
          </a:xfrm>
          <a:custGeom>
            <a:avLst/>
            <a:gdLst/>
            <a:ahLst/>
            <a:cxnLst/>
            <a:rect l="l" t="t" r="r" b="b"/>
            <a:pathLst>
              <a:path w="2244359" h="604250">
                <a:moveTo>
                  <a:pt x="87658" y="228135"/>
                </a:moveTo>
                <a:cubicBezTo>
                  <a:pt x="63452" y="228135"/>
                  <a:pt x="43829" y="247758"/>
                  <a:pt x="43829" y="271964"/>
                </a:cubicBezTo>
                <a:cubicBezTo>
                  <a:pt x="43829" y="296170"/>
                  <a:pt x="63452" y="315793"/>
                  <a:pt x="87658" y="315793"/>
                </a:cubicBezTo>
                <a:cubicBezTo>
                  <a:pt x="111864" y="315793"/>
                  <a:pt x="131487" y="296170"/>
                  <a:pt x="131487" y="271964"/>
                </a:cubicBezTo>
                <a:cubicBezTo>
                  <a:pt x="131487" y="247758"/>
                  <a:pt x="111864" y="228135"/>
                  <a:pt x="87658" y="228135"/>
                </a:cubicBezTo>
                <a:close/>
                <a:moveTo>
                  <a:pt x="1942233" y="83496"/>
                </a:moveTo>
                <a:cubicBezTo>
                  <a:pt x="1821488" y="83496"/>
                  <a:pt x="1723604" y="181380"/>
                  <a:pt x="1723604" y="302125"/>
                </a:cubicBezTo>
                <a:cubicBezTo>
                  <a:pt x="1723604" y="422870"/>
                  <a:pt x="1821488" y="520754"/>
                  <a:pt x="1942233" y="520754"/>
                </a:cubicBezTo>
                <a:cubicBezTo>
                  <a:pt x="2062978" y="520754"/>
                  <a:pt x="2160862" y="422870"/>
                  <a:pt x="2160862" y="302125"/>
                </a:cubicBezTo>
                <a:cubicBezTo>
                  <a:pt x="2160862" y="181380"/>
                  <a:pt x="2062978" y="83496"/>
                  <a:pt x="1942233" y="83496"/>
                </a:cubicBezTo>
                <a:close/>
                <a:moveTo>
                  <a:pt x="1942234" y="0"/>
                </a:moveTo>
                <a:cubicBezTo>
                  <a:pt x="2109093" y="0"/>
                  <a:pt x="2244359" y="135266"/>
                  <a:pt x="2244359" y="302125"/>
                </a:cubicBezTo>
                <a:cubicBezTo>
                  <a:pt x="2244359" y="468984"/>
                  <a:pt x="2109093" y="604250"/>
                  <a:pt x="1942234" y="604250"/>
                </a:cubicBezTo>
                <a:cubicBezTo>
                  <a:pt x="1778570" y="604250"/>
                  <a:pt x="1645301" y="474115"/>
                  <a:pt x="1641069" y="311650"/>
                </a:cubicBezTo>
                <a:lnTo>
                  <a:pt x="164673" y="311650"/>
                </a:lnTo>
                <a:cubicBezTo>
                  <a:pt x="151027" y="340335"/>
                  <a:pt x="121594" y="359621"/>
                  <a:pt x="87657" y="359621"/>
                </a:cubicBezTo>
                <a:cubicBezTo>
                  <a:pt x="39245" y="359621"/>
                  <a:pt x="0" y="320376"/>
                  <a:pt x="0" y="271964"/>
                </a:cubicBezTo>
                <a:cubicBezTo>
                  <a:pt x="0" y="223552"/>
                  <a:pt x="39245" y="184307"/>
                  <a:pt x="87657" y="184307"/>
                </a:cubicBezTo>
                <a:cubicBezTo>
                  <a:pt x="134018" y="184307"/>
                  <a:pt x="171972" y="220297"/>
                  <a:pt x="174096" y="265931"/>
                </a:cubicBezTo>
                <a:lnTo>
                  <a:pt x="1643758" y="265931"/>
                </a:lnTo>
                <a:cubicBezTo>
                  <a:pt x="1660239" y="116044"/>
                  <a:pt x="1787685" y="0"/>
                  <a:pt x="194223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20"/>
          <p:cNvSpPr/>
          <p:nvPr/>
        </p:nvSpPr>
        <p:spPr>
          <a:xfrm>
            <a:off x="2886073" y="5403074"/>
            <a:ext cx="2244359" cy="604250"/>
          </a:xfrm>
          <a:custGeom>
            <a:avLst/>
            <a:gdLst/>
            <a:ahLst/>
            <a:cxnLst/>
            <a:rect l="l" t="t" r="r" b="b"/>
            <a:pathLst>
              <a:path w="2244359" h="604250">
                <a:moveTo>
                  <a:pt x="87658" y="228135"/>
                </a:moveTo>
                <a:cubicBezTo>
                  <a:pt x="63452" y="228135"/>
                  <a:pt x="43829" y="247758"/>
                  <a:pt x="43829" y="271964"/>
                </a:cubicBezTo>
                <a:cubicBezTo>
                  <a:pt x="43829" y="296170"/>
                  <a:pt x="63452" y="315793"/>
                  <a:pt x="87658" y="315793"/>
                </a:cubicBezTo>
                <a:cubicBezTo>
                  <a:pt x="111864" y="315793"/>
                  <a:pt x="131487" y="296170"/>
                  <a:pt x="131487" y="271964"/>
                </a:cubicBezTo>
                <a:cubicBezTo>
                  <a:pt x="131487" y="247758"/>
                  <a:pt x="111864" y="228135"/>
                  <a:pt x="87658" y="228135"/>
                </a:cubicBezTo>
                <a:close/>
                <a:moveTo>
                  <a:pt x="1942233" y="83496"/>
                </a:moveTo>
                <a:cubicBezTo>
                  <a:pt x="1821488" y="83496"/>
                  <a:pt x="1723604" y="181380"/>
                  <a:pt x="1723604" y="302125"/>
                </a:cubicBezTo>
                <a:cubicBezTo>
                  <a:pt x="1723604" y="422870"/>
                  <a:pt x="1821488" y="520754"/>
                  <a:pt x="1942233" y="520754"/>
                </a:cubicBezTo>
                <a:cubicBezTo>
                  <a:pt x="2062978" y="520754"/>
                  <a:pt x="2160862" y="422870"/>
                  <a:pt x="2160862" y="302125"/>
                </a:cubicBezTo>
                <a:cubicBezTo>
                  <a:pt x="2160862" y="181380"/>
                  <a:pt x="2062978" y="83496"/>
                  <a:pt x="1942233" y="83496"/>
                </a:cubicBezTo>
                <a:close/>
                <a:moveTo>
                  <a:pt x="1942234" y="0"/>
                </a:moveTo>
                <a:cubicBezTo>
                  <a:pt x="2109093" y="0"/>
                  <a:pt x="2244359" y="135266"/>
                  <a:pt x="2244359" y="302125"/>
                </a:cubicBezTo>
                <a:cubicBezTo>
                  <a:pt x="2244359" y="468984"/>
                  <a:pt x="2109093" y="604250"/>
                  <a:pt x="1942234" y="604250"/>
                </a:cubicBezTo>
                <a:cubicBezTo>
                  <a:pt x="1778570" y="604250"/>
                  <a:pt x="1645301" y="474115"/>
                  <a:pt x="1641069" y="311650"/>
                </a:cubicBezTo>
                <a:lnTo>
                  <a:pt x="164673" y="311650"/>
                </a:lnTo>
                <a:cubicBezTo>
                  <a:pt x="151027" y="340335"/>
                  <a:pt x="121594" y="359621"/>
                  <a:pt x="87657" y="359621"/>
                </a:cubicBezTo>
                <a:cubicBezTo>
                  <a:pt x="39245" y="359621"/>
                  <a:pt x="0" y="320376"/>
                  <a:pt x="0" y="271964"/>
                </a:cubicBezTo>
                <a:cubicBezTo>
                  <a:pt x="0" y="223552"/>
                  <a:pt x="39245" y="184307"/>
                  <a:pt x="87657" y="184307"/>
                </a:cubicBezTo>
                <a:cubicBezTo>
                  <a:pt x="134018" y="184307"/>
                  <a:pt x="171972" y="220297"/>
                  <a:pt x="174096" y="265931"/>
                </a:cubicBezTo>
                <a:lnTo>
                  <a:pt x="1643758" y="265931"/>
                </a:lnTo>
                <a:cubicBezTo>
                  <a:pt x="1660239" y="116044"/>
                  <a:pt x="1787685" y="0"/>
                  <a:pt x="194223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20"/>
          <p:cNvSpPr/>
          <p:nvPr/>
        </p:nvSpPr>
        <p:spPr>
          <a:xfrm flipH="1">
            <a:off x="4008253" y="2868614"/>
            <a:ext cx="2244359" cy="604250"/>
          </a:xfrm>
          <a:custGeom>
            <a:avLst/>
            <a:gdLst/>
            <a:ahLst/>
            <a:cxnLst/>
            <a:rect l="l" t="t" r="r" b="b"/>
            <a:pathLst>
              <a:path w="2244359" h="604250">
                <a:moveTo>
                  <a:pt x="87658" y="228135"/>
                </a:moveTo>
                <a:cubicBezTo>
                  <a:pt x="63452" y="228135"/>
                  <a:pt x="43829" y="247758"/>
                  <a:pt x="43829" y="271964"/>
                </a:cubicBezTo>
                <a:cubicBezTo>
                  <a:pt x="43829" y="296170"/>
                  <a:pt x="63452" y="315793"/>
                  <a:pt x="87658" y="315793"/>
                </a:cubicBezTo>
                <a:cubicBezTo>
                  <a:pt x="111864" y="315793"/>
                  <a:pt x="131487" y="296170"/>
                  <a:pt x="131487" y="271964"/>
                </a:cubicBezTo>
                <a:cubicBezTo>
                  <a:pt x="131487" y="247758"/>
                  <a:pt x="111864" y="228135"/>
                  <a:pt x="87658" y="228135"/>
                </a:cubicBezTo>
                <a:close/>
                <a:moveTo>
                  <a:pt x="1942233" y="83496"/>
                </a:moveTo>
                <a:cubicBezTo>
                  <a:pt x="1821488" y="83496"/>
                  <a:pt x="1723604" y="181380"/>
                  <a:pt x="1723604" y="302125"/>
                </a:cubicBezTo>
                <a:cubicBezTo>
                  <a:pt x="1723604" y="422870"/>
                  <a:pt x="1821488" y="520754"/>
                  <a:pt x="1942233" y="520754"/>
                </a:cubicBezTo>
                <a:cubicBezTo>
                  <a:pt x="2062978" y="520754"/>
                  <a:pt x="2160862" y="422870"/>
                  <a:pt x="2160862" y="302125"/>
                </a:cubicBezTo>
                <a:cubicBezTo>
                  <a:pt x="2160862" y="181380"/>
                  <a:pt x="2062978" y="83496"/>
                  <a:pt x="1942233" y="83496"/>
                </a:cubicBezTo>
                <a:close/>
                <a:moveTo>
                  <a:pt x="1942234" y="0"/>
                </a:moveTo>
                <a:cubicBezTo>
                  <a:pt x="2109093" y="0"/>
                  <a:pt x="2244359" y="135266"/>
                  <a:pt x="2244359" y="302125"/>
                </a:cubicBezTo>
                <a:cubicBezTo>
                  <a:pt x="2244359" y="468984"/>
                  <a:pt x="2109093" y="604250"/>
                  <a:pt x="1942234" y="604250"/>
                </a:cubicBezTo>
                <a:cubicBezTo>
                  <a:pt x="1778570" y="604250"/>
                  <a:pt x="1645301" y="474115"/>
                  <a:pt x="1641069" y="311650"/>
                </a:cubicBezTo>
                <a:lnTo>
                  <a:pt x="164673" y="311650"/>
                </a:lnTo>
                <a:cubicBezTo>
                  <a:pt x="151027" y="340335"/>
                  <a:pt x="121594" y="359621"/>
                  <a:pt x="87657" y="359621"/>
                </a:cubicBezTo>
                <a:cubicBezTo>
                  <a:pt x="39245" y="359621"/>
                  <a:pt x="0" y="320376"/>
                  <a:pt x="0" y="271964"/>
                </a:cubicBezTo>
                <a:cubicBezTo>
                  <a:pt x="0" y="223552"/>
                  <a:pt x="39245" y="184307"/>
                  <a:pt x="87657" y="184307"/>
                </a:cubicBezTo>
                <a:cubicBezTo>
                  <a:pt x="134018" y="184307"/>
                  <a:pt x="171972" y="220297"/>
                  <a:pt x="174096" y="265931"/>
                </a:cubicBezTo>
                <a:lnTo>
                  <a:pt x="1643758" y="265931"/>
                </a:lnTo>
                <a:cubicBezTo>
                  <a:pt x="1660239" y="116044"/>
                  <a:pt x="1787685" y="0"/>
                  <a:pt x="1942234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20"/>
          <p:cNvSpPr/>
          <p:nvPr/>
        </p:nvSpPr>
        <p:spPr>
          <a:xfrm flipH="1">
            <a:off x="4121188" y="4558254"/>
            <a:ext cx="2244359" cy="604250"/>
          </a:xfrm>
          <a:custGeom>
            <a:avLst/>
            <a:gdLst/>
            <a:ahLst/>
            <a:cxnLst/>
            <a:rect l="l" t="t" r="r" b="b"/>
            <a:pathLst>
              <a:path w="2244359" h="604250">
                <a:moveTo>
                  <a:pt x="87658" y="228135"/>
                </a:moveTo>
                <a:cubicBezTo>
                  <a:pt x="63452" y="228135"/>
                  <a:pt x="43829" y="247758"/>
                  <a:pt x="43829" y="271964"/>
                </a:cubicBezTo>
                <a:cubicBezTo>
                  <a:pt x="43829" y="296170"/>
                  <a:pt x="63452" y="315793"/>
                  <a:pt x="87658" y="315793"/>
                </a:cubicBezTo>
                <a:cubicBezTo>
                  <a:pt x="111864" y="315793"/>
                  <a:pt x="131487" y="296170"/>
                  <a:pt x="131487" y="271964"/>
                </a:cubicBezTo>
                <a:cubicBezTo>
                  <a:pt x="131487" y="247758"/>
                  <a:pt x="111864" y="228135"/>
                  <a:pt x="87658" y="228135"/>
                </a:cubicBezTo>
                <a:close/>
                <a:moveTo>
                  <a:pt x="1942233" y="83496"/>
                </a:moveTo>
                <a:cubicBezTo>
                  <a:pt x="1821488" y="83496"/>
                  <a:pt x="1723604" y="181380"/>
                  <a:pt x="1723604" y="302125"/>
                </a:cubicBezTo>
                <a:cubicBezTo>
                  <a:pt x="1723604" y="422870"/>
                  <a:pt x="1821488" y="520754"/>
                  <a:pt x="1942233" y="520754"/>
                </a:cubicBezTo>
                <a:cubicBezTo>
                  <a:pt x="2062978" y="520754"/>
                  <a:pt x="2160862" y="422870"/>
                  <a:pt x="2160862" y="302125"/>
                </a:cubicBezTo>
                <a:cubicBezTo>
                  <a:pt x="2160862" y="181380"/>
                  <a:pt x="2062978" y="83496"/>
                  <a:pt x="1942233" y="83496"/>
                </a:cubicBezTo>
                <a:close/>
                <a:moveTo>
                  <a:pt x="1942234" y="0"/>
                </a:moveTo>
                <a:cubicBezTo>
                  <a:pt x="2109093" y="0"/>
                  <a:pt x="2244359" y="135266"/>
                  <a:pt x="2244359" y="302125"/>
                </a:cubicBezTo>
                <a:cubicBezTo>
                  <a:pt x="2244359" y="468984"/>
                  <a:pt x="2109093" y="604250"/>
                  <a:pt x="1942234" y="604250"/>
                </a:cubicBezTo>
                <a:cubicBezTo>
                  <a:pt x="1778570" y="604250"/>
                  <a:pt x="1645301" y="474115"/>
                  <a:pt x="1641069" y="311650"/>
                </a:cubicBezTo>
                <a:lnTo>
                  <a:pt x="164673" y="311650"/>
                </a:lnTo>
                <a:cubicBezTo>
                  <a:pt x="151027" y="340335"/>
                  <a:pt x="121594" y="359621"/>
                  <a:pt x="87657" y="359621"/>
                </a:cubicBezTo>
                <a:cubicBezTo>
                  <a:pt x="39245" y="359621"/>
                  <a:pt x="0" y="320376"/>
                  <a:pt x="0" y="271964"/>
                </a:cubicBezTo>
                <a:cubicBezTo>
                  <a:pt x="0" y="223552"/>
                  <a:pt x="39245" y="184307"/>
                  <a:pt x="87657" y="184307"/>
                </a:cubicBezTo>
                <a:cubicBezTo>
                  <a:pt x="134018" y="184307"/>
                  <a:pt x="171972" y="220297"/>
                  <a:pt x="174096" y="265931"/>
                </a:cubicBezTo>
                <a:lnTo>
                  <a:pt x="1643758" y="265931"/>
                </a:lnTo>
                <a:cubicBezTo>
                  <a:pt x="1660239" y="116044"/>
                  <a:pt x="1787685" y="0"/>
                  <a:pt x="1942234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20"/>
          <p:cNvSpPr/>
          <p:nvPr/>
        </p:nvSpPr>
        <p:spPr>
          <a:xfrm flipH="1">
            <a:off x="4008253" y="6247894"/>
            <a:ext cx="2244359" cy="604250"/>
          </a:xfrm>
          <a:custGeom>
            <a:avLst/>
            <a:gdLst/>
            <a:ahLst/>
            <a:cxnLst/>
            <a:rect l="l" t="t" r="r" b="b"/>
            <a:pathLst>
              <a:path w="2244359" h="604250">
                <a:moveTo>
                  <a:pt x="87658" y="228135"/>
                </a:moveTo>
                <a:cubicBezTo>
                  <a:pt x="63452" y="228135"/>
                  <a:pt x="43829" y="247758"/>
                  <a:pt x="43829" y="271964"/>
                </a:cubicBezTo>
                <a:cubicBezTo>
                  <a:pt x="43829" y="296170"/>
                  <a:pt x="63452" y="315793"/>
                  <a:pt x="87658" y="315793"/>
                </a:cubicBezTo>
                <a:cubicBezTo>
                  <a:pt x="111864" y="315793"/>
                  <a:pt x="131487" y="296170"/>
                  <a:pt x="131487" y="271964"/>
                </a:cubicBezTo>
                <a:cubicBezTo>
                  <a:pt x="131487" y="247758"/>
                  <a:pt x="111864" y="228135"/>
                  <a:pt x="87658" y="228135"/>
                </a:cubicBezTo>
                <a:close/>
                <a:moveTo>
                  <a:pt x="1942233" y="83496"/>
                </a:moveTo>
                <a:cubicBezTo>
                  <a:pt x="1821488" y="83496"/>
                  <a:pt x="1723604" y="181380"/>
                  <a:pt x="1723604" y="302125"/>
                </a:cubicBezTo>
                <a:cubicBezTo>
                  <a:pt x="1723604" y="422870"/>
                  <a:pt x="1821488" y="520754"/>
                  <a:pt x="1942233" y="520754"/>
                </a:cubicBezTo>
                <a:cubicBezTo>
                  <a:pt x="2062978" y="520754"/>
                  <a:pt x="2160862" y="422870"/>
                  <a:pt x="2160862" y="302125"/>
                </a:cubicBezTo>
                <a:cubicBezTo>
                  <a:pt x="2160862" y="181380"/>
                  <a:pt x="2062978" y="83496"/>
                  <a:pt x="1942233" y="83496"/>
                </a:cubicBezTo>
                <a:close/>
                <a:moveTo>
                  <a:pt x="1942234" y="0"/>
                </a:moveTo>
                <a:cubicBezTo>
                  <a:pt x="2109093" y="0"/>
                  <a:pt x="2244359" y="135266"/>
                  <a:pt x="2244359" y="302125"/>
                </a:cubicBezTo>
                <a:cubicBezTo>
                  <a:pt x="2244359" y="468984"/>
                  <a:pt x="2109093" y="604250"/>
                  <a:pt x="1942234" y="604250"/>
                </a:cubicBezTo>
                <a:cubicBezTo>
                  <a:pt x="1778570" y="604250"/>
                  <a:pt x="1645301" y="474115"/>
                  <a:pt x="1641069" y="311650"/>
                </a:cubicBezTo>
                <a:lnTo>
                  <a:pt x="164673" y="311650"/>
                </a:lnTo>
                <a:cubicBezTo>
                  <a:pt x="151027" y="340335"/>
                  <a:pt x="121594" y="359621"/>
                  <a:pt x="87657" y="359621"/>
                </a:cubicBezTo>
                <a:cubicBezTo>
                  <a:pt x="39245" y="359621"/>
                  <a:pt x="0" y="320376"/>
                  <a:pt x="0" y="271964"/>
                </a:cubicBezTo>
                <a:cubicBezTo>
                  <a:pt x="0" y="223552"/>
                  <a:pt x="39245" y="184307"/>
                  <a:pt x="87657" y="184307"/>
                </a:cubicBezTo>
                <a:cubicBezTo>
                  <a:pt x="134018" y="184307"/>
                  <a:pt x="171972" y="220297"/>
                  <a:pt x="174096" y="265931"/>
                </a:cubicBezTo>
                <a:lnTo>
                  <a:pt x="1643758" y="265931"/>
                </a:lnTo>
                <a:cubicBezTo>
                  <a:pt x="1660239" y="116044"/>
                  <a:pt x="1787685" y="0"/>
                  <a:pt x="194223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2121969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  <a:cs typeface="AngsanaUPC" pitchFamily="18" charset="-34"/>
              </a:rPr>
              <a:t>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4800" y="2960169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ngsanaUPC" pitchFamily="18" charset="-34"/>
              </a:rPr>
              <a:t>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4257" y="3811291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 Narrow" pitchFamily="34" charset="0"/>
                <a:cs typeface="AngsanaUPC" pitchFamily="18" charset="-34"/>
              </a:rPr>
              <a:t>03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09835" y="4663865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  <a:cs typeface="AngsanaUPC" pitchFamily="18" charset="-34"/>
              </a:rPr>
              <a:t>04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0496" y="5493879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ngsanaUPC" pitchFamily="18" charset="-34"/>
              </a:rPr>
              <a:t>05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87504" y="6351722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ngsanaUPC" pitchFamily="18" charset="-34"/>
              </a:rPr>
              <a:t>06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63532" y="2643182"/>
            <a:ext cx="3005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 อสม. สู่ อสม. 4.0</a:t>
            </a:r>
          </a:p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&amp;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อสม.นักจัดการสุขภาพ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4181" y="4330369"/>
            <a:ext cx="3437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05683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การพัฒนาตำบลจัดการสุขภาพ</a:t>
            </a:r>
          </a:p>
          <a:p>
            <a:r>
              <a:rPr lang="th-TH" sz="2800" b="1" dirty="0">
                <a:solidFill>
                  <a:srgbClr val="05683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สู่ </a:t>
            </a:r>
            <a:r>
              <a:rPr lang="th-TH" sz="2800" b="1" dirty="0">
                <a:solidFill>
                  <a:srgbClr val="009B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800" b="1" dirty="0">
                <a:solidFill>
                  <a:srgbClr val="009B93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ตำบลจัดการคุณภาพชีวิต</a:t>
            </a:r>
            <a:r>
              <a:rPr lang="th-TH" sz="2800" b="1" dirty="0">
                <a:solidFill>
                  <a:srgbClr val="009B9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04773" y="6007324"/>
            <a:ext cx="29610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การคัดเลือก อสม. ดีเด่น </a:t>
            </a:r>
          </a:p>
          <a:p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และจัดงานวัน อสม.แห่งชาติ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3821" y="1835279"/>
            <a:ext cx="2702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solidFill>
                  <a:srgbClr val="C55A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การพัฒนาครูฝึก</a:t>
            </a:r>
          </a:p>
          <a:p>
            <a:pPr algn="ctr"/>
            <a:r>
              <a:rPr lang="th-TH" sz="2800" b="1" dirty="0">
                <a:solidFill>
                  <a:srgbClr val="C55A1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งานสุขภาพภาคประชาชน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7642" y="3518283"/>
            <a:ext cx="399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การพัฒนาอาสาสมัครประจำครอบครัว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792" y="5162504"/>
            <a:ext cx="2291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solidFill>
                  <a:srgbClr val="333F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3 ล้าน 3 ปี </a:t>
            </a:r>
          </a:p>
          <a:p>
            <a:pPr algn="ctr"/>
            <a:r>
              <a:rPr lang="th-TH" sz="2800" b="1" dirty="0">
                <a:solidFill>
                  <a:srgbClr val="333F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เลิกบุหรี่ทั่วไทย</a:t>
            </a:r>
          </a:p>
        </p:txBody>
      </p:sp>
      <p:sp>
        <p:nvSpPr>
          <p:cNvPr id="27" name="Rectangle 36"/>
          <p:cNvSpPr/>
          <p:nvPr/>
        </p:nvSpPr>
        <p:spPr>
          <a:xfrm>
            <a:off x="4435306" y="1209248"/>
            <a:ext cx="897622" cy="1618282"/>
          </a:xfrm>
          <a:custGeom>
            <a:avLst/>
            <a:gdLst/>
            <a:ahLst/>
            <a:cxnLst/>
            <a:rect l="l" t="t" r="r" b="b"/>
            <a:pathLst>
              <a:path w="897622" h="1618282">
                <a:moveTo>
                  <a:pt x="0" y="0"/>
                </a:moveTo>
                <a:lnTo>
                  <a:pt x="151513" y="0"/>
                </a:lnTo>
                <a:lnTo>
                  <a:pt x="151513" y="615059"/>
                </a:lnTo>
                <a:lnTo>
                  <a:pt x="396010" y="615059"/>
                </a:lnTo>
                <a:lnTo>
                  <a:pt x="435611" y="615059"/>
                </a:lnTo>
                <a:lnTo>
                  <a:pt x="435611" y="617059"/>
                </a:lnTo>
                <a:cubicBezTo>
                  <a:pt x="694151" y="636809"/>
                  <a:pt x="897622" y="852978"/>
                  <a:pt x="897622" y="1116671"/>
                </a:cubicBezTo>
                <a:cubicBezTo>
                  <a:pt x="897622" y="1393703"/>
                  <a:pt x="673043" y="1618282"/>
                  <a:pt x="396010" y="1618282"/>
                </a:cubicBezTo>
                <a:lnTo>
                  <a:pt x="105603" y="1618282"/>
                </a:lnTo>
                <a:lnTo>
                  <a:pt x="105603" y="1459878"/>
                </a:lnTo>
                <a:lnTo>
                  <a:pt x="396010" y="1459878"/>
                </a:lnTo>
                <a:lnTo>
                  <a:pt x="396010" y="1458739"/>
                </a:lnTo>
                <a:cubicBezTo>
                  <a:pt x="584930" y="1458739"/>
                  <a:pt x="738079" y="1305590"/>
                  <a:pt x="738079" y="1116671"/>
                </a:cubicBezTo>
                <a:cubicBezTo>
                  <a:pt x="738079" y="927751"/>
                  <a:pt x="584930" y="774602"/>
                  <a:pt x="396010" y="774602"/>
                </a:cubicBezTo>
                <a:lnTo>
                  <a:pt x="396010" y="773463"/>
                </a:lnTo>
                <a:lnTo>
                  <a:pt x="151513" y="773463"/>
                </a:lnTo>
                <a:lnTo>
                  <a:pt x="151513" y="775015"/>
                </a:lnTo>
                <a:lnTo>
                  <a:pt x="0" y="775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สี่เหลี่ยมผืนผ้า 5"/>
          <p:cNvSpPr/>
          <p:nvPr/>
        </p:nvSpPr>
        <p:spPr>
          <a:xfrm>
            <a:off x="0" y="0"/>
            <a:ext cx="9251950" cy="944221"/>
          </a:xfrm>
          <a:prstGeom prst="rect">
            <a:avLst/>
          </a:prstGeom>
          <a:solidFill>
            <a:srgbClr val="056839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64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นโยบายสำคัญ ปีงบประมาณ </a:t>
            </a:r>
            <a:r>
              <a:rPr lang="en-US" sz="5464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kumimoji="0" lang="th-TH" sz="5464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9" name="รูปภาพ 8" descr="logo MOPH(กรมสนับสนุน)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488" y="113752"/>
            <a:ext cx="665234" cy="748800"/>
          </a:xfrm>
          <a:prstGeom prst="rect">
            <a:avLst/>
          </a:prstGeom>
        </p:spPr>
      </p:pic>
      <p:pic>
        <p:nvPicPr>
          <p:cNvPr id="3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5" b="89873" l="97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" y="1637173"/>
            <a:ext cx="1190357" cy="1190357"/>
          </a:xfrm>
          <a:prstGeom prst="rect">
            <a:avLst/>
          </a:prstGeom>
        </p:spPr>
      </p:pic>
      <p:pic>
        <p:nvPicPr>
          <p:cNvPr id="32" name="รูปภาพ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54" y="2533485"/>
            <a:ext cx="914372" cy="853368"/>
          </a:xfrm>
          <a:prstGeom prst="rect">
            <a:avLst/>
          </a:prstGeom>
        </p:spPr>
      </p:pic>
      <p:pic>
        <p:nvPicPr>
          <p:cNvPr id="33" name="ตัวยึดเนื้อหา 6"/>
          <p:cNvPicPr>
            <a:picLocks noChangeAspect="1"/>
          </p:cNvPicPr>
          <p:nvPr/>
        </p:nvPicPr>
        <p:blipFill rotWithShape="1">
          <a:blip r:embed="rId6" cstate="print"/>
          <a:srcRect l="49567" t="18928" r="10392" b="53833"/>
          <a:stretch/>
        </p:blipFill>
        <p:spPr bwMode="auto">
          <a:xfrm>
            <a:off x="1450448" y="3949224"/>
            <a:ext cx="2076938" cy="79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2" y="5401592"/>
            <a:ext cx="740934" cy="6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3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2925858" y="1491143"/>
            <a:ext cx="3424330" cy="64999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2520" tIns="46260" rIns="92520" bIns="4626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th-TH" sz="2024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</a:t>
            </a:r>
            <a:r>
              <a:rPr lang="th-TH" sz="2428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การพัฒนาครูฝึก </a:t>
            </a:r>
            <a:endParaRPr lang="th-TH" sz="2024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ts val="0"/>
              </a:spcBef>
            </a:pPr>
            <a:r>
              <a:rPr lang="th-TH" sz="2024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24" b="1" dirty="0" err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2024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การงาน </a:t>
            </a:r>
            <a:r>
              <a:rPr lang="th-TH" sz="2024" b="1" dirty="0" err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สช</a:t>
            </a:r>
            <a:r>
              <a:rPr lang="th-TH" sz="2024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. + ส.) </a:t>
            </a:r>
          </a:p>
        </p:txBody>
      </p:sp>
      <p:cxnSp>
        <p:nvCxnSpPr>
          <p:cNvPr id="5" name="ตัวเชื่อมต่อตรง 4"/>
          <p:cNvCxnSpPr>
            <a:stCxn id="4" idx="1"/>
          </p:cNvCxnSpPr>
          <p:nvPr/>
        </p:nvCxnSpPr>
        <p:spPr>
          <a:xfrm flipH="1">
            <a:off x="1826008" y="1816140"/>
            <a:ext cx="1099849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>
            <a:endCxn id="4" idx="3"/>
          </p:cNvCxnSpPr>
          <p:nvPr/>
        </p:nvCxnSpPr>
        <p:spPr>
          <a:xfrm flipH="1">
            <a:off x="6350188" y="1816140"/>
            <a:ext cx="718592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/>
          <p:cNvCxnSpPr/>
          <p:nvPr/>
        </p:nvCxnSpPr>
        <p:spPr>
          <a:xfrm>
            <a:off x="1850390" y="1811208"/>
            <a:ext cx="0" cy="357129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/>
          <p:cNvCxnSpPr/>
          <p:nvPr/>
        </p:nvCxnSpPr>
        <p:spPr>
          <a:xfrm>
            <a:off x="7068780" y="1811208"/>
            <a:ext cx="0" cy="35285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รูปภาพ 30" descr="logo MOPH(กรมสนับสนุน)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4506" y="614472"/>
            <a:ext cx="665234" cy="7488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20" y="1023464"/>
            <a:ext cx="1153601" cy="142634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1402875"/>
            <a:ext cx="1190357" cy="1190357"/>
          </a:xfrm>
          <a:prstGeom prst="rect">
            <a:avLst/>
          </a:prstGeom>
        </p:spPr>
      </p:pic>
      <p:sp>
        <p:nvSpPr>
          <p:cNvPr id="33" name="ชื่อเรื่องรอง 2"/>
          <p:cNvSpPr txBox="1">
            <a:spLocks/>
          </p:cNvSpPr>
          <p:nvPr/>
        </p:nvSpPr>
        <p:spPr>
          <a:xfrm>
            <a:off x="1243466" y="2164058"/>
            <a:ext cx="3001580" cy="4134084"/>
          </a:xfrm>
          <a:prstGeom prst="roundRect">
            <a:avLst>
              <a:gd name="adj" fmla="val 852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lIns="92520" tIns="46260" rIns="92520" bIns="462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ครู ก. 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ม. 4.0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ตำบลจัดการ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งาน สุขศึกษา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อื่นๆ</a:t>
            </a:r>
          </a:p>
          <a:p>
            <a:pPr>
              <a:spcBef>
                <a:spcPts val="0"/>
              </a:spcBef>
            </a:pPr>
            <a:r>
              <a:rPr lang="th-TH" sz="2833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(จังหวัดละ 5 คน)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230168" y="1624362"/>
            <a:ext cx="952395" cy="376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21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1821" b="1" dirty="0" err="1">
                <a:latin typeface="TH SarabunPSK" pitchFamily="34" charset="-34"/>
                <a:cs typeface="TH SarabunPSK" pitchFamily="34" charset="-34"/>
              </a:rPr>
              <a:t>ไตรมาส</a:t>
            </a:r>
            <a:r>
              <a:rPr lang="th-TH" sz="1821" b="1" dirty="0">
                <a:latin typeface="TH SarabunPSK" pitchFamily="34" charset="-34"/>
                <a:cs typeface="TH SarabunPSK" pitchFamily="34" charset="-34"/>
              </a:rPr>
              <a:t> 1)</a:t>
            </a: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397302" y="382450"/>
            <a:ext cx="6524543" cy="777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52" b="1" dirty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4452" b="1" dirty="0">
                <a:latin typeface="TH SarabunPSK" pitchFamily="34" charset="-34"/>
                <a:cs typeface="TH SarabunPSK" pitchFamily="34" charset="-34"/>
              </a:rPr>
              <a:t>การพัฒนาครูฝึกสุขภาพภาคประชาชน </a:t>
            </a:r>
          </a:p>
        </p:txBody>
      </p:sp>
      <p:sp>
        <p:nvSpPr>
          <p:cNvPr id="37" name="ชื่อเรื่องรอง 2"/>
          <p:cNvSpPr txBox="1">
            <a:spLocks/>
          </p:cNvSpPr>
          <p:nvPr/>
        </p:nvSpPr>
        <p:spPr>
          <a:xfrm>
            <a:off x="5230167" y="2199593"/>
            <a:ext cx="3518048" cy="4134084"/>
          </a:xfrm>
          <a:prstGeom prst="roundRect">
            <a:avLst>
              <a:gd name="adj" fmla="val 852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lIns="92520" tIns="46260" rIns="92520" bIns="462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ครู ข. 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อสม. 4.0 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อสม.นักจัดการ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 err="1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อสค</a:t>
            </a: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ตำบลจัดการคุณภาพชีวิต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งาน สุขศึกษา/ปรับเปลี่ยนพฤติกรรม</a:t>
            </a:r>
          </a:p>
          <a:p>
            <a:pPr marL="462595" indent="-462595" algn="l">
              <a:spcBef>
                <a:spcPts val="0"/>
              </a:spcBef>
              <a:buFontTx/>
              <a:buChar char="-"/>
            </a:pPr>
            <a:r>
              <a:rPr lang="th-TH" sz="2833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อื่นๆ</a:t>
            </a:r>
          </a:p>
          <a:p>
            <a:pPr>
              <a:spcBef>
                <a:spcPts val="0"/>
              </a:spcBef>
            </a:pPr>
            <a:r>
              <a:rPr lang="th-TH" sz="2833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ดำเนินการโดย สสจ.</a:t>
            </a:r>
          </a:p>
        </p:txBody>
      </p:sp>
      <p:pic>
        <p:nvPicPr>
          <p:cNvPr id="38" name="รูปภาพ 3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1F3F2"/>
              </a:clrFrom>
              <a:clrTo>
                <a:srgbClr val="F1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b="17837"/>
          <a:stretch/>
        </p:blipFill>
        <p:spPr>
          <a:xfrm>
            <a:off x="2925857" y="5604245"/>
            <a:ext cx="2638378" cy="12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9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www.excise.go.th/cs/groups/public/documents/document/mjaw/mde4/~edisp/webportal162000189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" b="62208" l="10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28"/>
          <a:stretch/>
        </p:blipFill>
        <p:spPr bwMode="auto">
          <a:xfrm>
            <a:off x="-143649" y="2056221"/>
            <a:ext cx="9606443" cy="432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รอง 2"/>
          <p:cNvSpPr txBox="1">
            <a:spLocks/>
          </p:cNvSpPr>
          <p:nvPr/>
        </p:nvSpPr>
        <p:spPr>
          <a:xfrm>
            <a:off x="2925858" y="1491143"/>
            <a:ext cx="3424330" cy="64999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lIns="92520" tIns="46260" rIns="92520" bIns="4626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th-TH" sz="2024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</a:t>
            </a:r>
            <a:r>
              <a:rPr lang="th-TH" sz="2428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การพัฒนาครูฝึก </a:t>
            </a:r>
            <a:endParaRPr lang="th-TH" sz="2024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ts val="0"/>
              </a:spcBef>
            </a:pPr>
            <a:r>
              <a:rPr lang="th-TH" sz="2024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24" b="1" dirty="0" err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2024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การงาน </a:t>
            </a:r>
            <a:r>
              <a:rPr lang="th-TH" sz="2024" b="1" dirty="0" err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สช</a:t>
            </a:r>
            <a:r>
              <a:rPr lang="th-TH" sz="2024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. + ส.) </a:t>
            </a:r>
          </a:p>
        </p:txBody>
      </p:sp>
      <p:cxnSp>
        <p:nvCxnSpPr>
          <p:cNvPr id="5" name="ตัวเชื่อมต่อตรง 4"/>
          <p:cNvCxnSpPr>
            <a:stCxn id="4" idx="1"/>
          </p:cNvCxnSpPr>
          <p:nvPr/>
        </p:nvCxnSpPr>
        <p:spPr>
          <a:xfrm flipH="1">
            <a:off x="1826008" y="1816140"/>
            <a:ext cx="1099849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>
            <a:endCxn id="4" idx="3"/>
          </p:cNvCxnSpPr>
          <p:nvPr/>
        </p:nvCxnSpPr>
        <p:spPr>
          <a:xfrm flipH="1">
            <a:off x="6350188" y="1816140"/>
            <a:ext cx="718592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/>
          <p:cNvCxnSpPr/>
          <p:nvPr/>
        </p:nvCxnSpPr>
        <p:spPr>
          <a:xfrm>
            <a:off x="1850390" y="1811208"/>
            <a:ext cx="0" cy="357129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/>
          <p:cNvCxnSpPr/>
          <p:nvPr/>
        </p:nvCxnSpPr>
        <p:spPr>
          <a:xfrm>
            <a:off x="7068780" y="1811208"/>
            <a:ext cx="0" cy="35285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รูปภาพ 30" descr="logo MOPH(กรมสนับสนุน)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44506" y="614472"/>
            <a:ext cx="665234" cy="7488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1402875"/>
            <a:ext cx="1190357" cy="1190357"/>
          </a:xfrm>
          <a:prstGeom prst="rect">
            <a:avLst/>
          </a:prstGeom>
        </p:spPr>
      </p:pic>
      <p:sp>
        <p:nvSpPr>
          <p:cNvPr id="34" name="สี่เหลี่ยมผืนผ้า 33"/>
          <p:cNvSpPr/>
          <p:nvPr/>
        </p:nvSpPr>
        <p:spPr>
          <a:xfrm>
            <a:off x="1397302" y="382450"/>
            <a:ext cx="6524543" cy="777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52" b="1" dirty="0"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4452" b="1" dirty="0">
                <a:latin typeface="TH SarabunPSK" pitchFamily="34" charset="-34"/>
                <a:cs typeface="TH SarabunPSK" pitchFamily="34" charset="-34"/>
              </a:rPr>
              <a:t>การพัฒนาครูฝึกสุขภาพภาคประชาชน </a:t>
            </a:r>
          </a:p>
        </p:txBody>
      </p:sp>
      <p:pic>
        <p:nvPicPr>
          <p:cNvPr id="38" name="รูปภาพ 3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1F3F2"/>
              </a:clrFrom>
              <a:clrTo>
                <a:srgbClr val="F1F3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b="17837"/>
          <a:stretch/>
        </p:blipFill>
        <p:spPr>
          <a:xfrm>
            <a:off x="2925857" y="5604245"/>
            <a:ext cx="2638378" cy="12165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772104" y="4076156"/>
            <a:ext cx="1728619" cy="959572"/>
            <a:chOff x="7772104" y="4076156"/>
            <a:chExt cx="1728619" cy="959572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43" b="90000" l="3462" r="90000">
                          <a14:backgroundMark x1="60385" y1="64643" x2="88846" y2="43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7" b="39287"/>
            <a:stretch/>
          </p:blipFill>
          <p:spPr>
            <a:xfrm>
              <a:off x="7772104" y="4076156"/>
              <a:ext cx="1728619" cy="959572"/>
            </a:xfrm>
            <a:prstGeom prst="rect">
              <a:avLst/>
            </a:prstGeom>
          </p:spPr>
        </p:pic>
        <p:sp>
          <p:nvSpPr>
            <p:cNvPr id="19" name="สี่เหลี่ยมผืนผ้า 33"/>
            <p:cNvSpPr/>
            <p:nvPr/>
          </p:nvSpPr>
          <p:spPr>
            <a:xfrm>
              <a:off x="7966439" y="4325109"/>
              <a:ext cx="1010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4A61"/>
                  </a:solidFill>
                  <a:latin typeface="TH SarabunPSK" pitchFamily="34" charset="-34"/>
                  <a:cs typeface="TH SarabunPSK" pitchFamily="34" charset="-34"/>
                </a:rPr>
                <a:t>29</a:t>
              </a:r>
              <a:r>
                <a:rPr lang="th-TH" sz="2400" b="1" dirty="0">
                  <a:solidFill>
                    <a:srgbClr val="FF4A61"/>
                  </a:solidFill>
                  <a:latin typeface="TH SarabunPSK" pitchFamily="34" charset="-34"/>
                  <a:cs typeface="TH SarabunPSK" pitchFamily="34" charset="-34"/>
                </a:rPr>
                <a:t>ม.ค.</a:t>
              </a:r>
              <a:r>
                <a:rPr lang="en-US" sz="2400" b="1" dirty="0">
                  <a:solidFill>
                    <a:srgbClr val="FF4A61"/>
                  </a:solidFill>
                  <a:latin typeface="TH SarabunPSK" pitchFamily="34" charset="-34"/>
                  <a:cs typeface="TH SarabunPSK" pitchFamily="34" charset="-34"/>
                </a:rPr>
                <a:t>62</a:t>
              </a:r>
              <a:endParaRPr lang="th-TH" sz="2400" b="1" dirty="0">
                <a:solidFill>
                  <a:srgbClr val="FF4A6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2" name="สี่เหลี่ยมผืนผ้า 33"/>
          <p:cNvSpPr/>
          <p:nvPr/>
        </p:nvSpPr>
        <p:spPr>
          <a:xfrm>
            <a:off x="3291754" y="4834517"/>
            <a:ext cx="973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มี.ค.</a:t>
            </a:r>
            <a:r>
              <a:rPr lang="en-US" sz="32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rPr>
              <a:t>62</a:t>
            </a:r>
            <a:endParaRPr lang="th-TH" sz="3200" b="1" dirty="0">
              <a:solidFill>
                <a:srgbClr val="FFC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58627" y="4385463"/>
            <a:ext cx="1728619" cy="959572"/>
            <a:chOff x="7772104" y="4076156"/>
            <a:chExt cx="1728619" cy="959572"/>
          </a:xfrm>
        </p:grpSpPr>
        <p:pic>
          <p:nvPicPr>
            <p:cNvPr id="27" name="รูปภาพ 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43" b="90000" l="3462" r="90000">
                          <a14:backgroundMark x1="60385" y1="64643" x2="88846" y2="43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7" b="39287"/>
            <a:stretch/>
          </p:blipFill>
          <p:spPr>
            <a:xfrm>
              <a:off x="7772104" y="4076156"/>
              <a:ext cx="1728619" cy="959572"/>
            </a:xfrm>
            <a:prstGeom prst="rect">
              <a:avLst/>
            </a:prstGeom>
          </p:spPr>
        </p:pic>
        <p:sp>
          <p:nvSpPr>
            <p:cNvPr id="28" name="สี่เหลี่ยมผืนผ้า 33"/>
            <p:cNvSpPr/>
            <p:nvPr/>
          </p:nvSpPr>
          <p:spPr>
            <a:xfrm>
              <a:off x="7966439" y="4325109"/>
              <a:ext cx="1010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16</a:t>
              </a:r>
              <a:r>
                <a:rPr lang="th-TH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ม.ค.</a:t>
              </a:r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62</a:t>
              </a:r>
              <a:endPara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257973" y="4385463"/>
            <a:ext cx="1728619" cy="959572"/>
            <a:chOff x="7772104" y="4076156"/>
            <a:chExt cx="1728619" cy="959572"/>
          </a:xfrm>
        </p:grpSpPr>
        <p:pic>
          <p:nvPicPr>
            <p:cNvPr id="30" name="รูปภาพ 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43" b="90000" l="3462" r="90000">
                          <a14:backgroundMark x1="60385" y1="64643" x2="88846" y2="43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7" b="39287"/>
            <a:stretch/>
          </p:blipFill>
          <p:spPr>
            <a:xfrm>
              <a:off x="7772104" y="4076156"/>
              <a:ext cx="1728619" cy="959572"/>
            </a:xfrm>
            <a:prstGeom prst="rect">
              <a:avLst/>
            </a:prstGeom>
          </p:spPr>
        </p:pic>
        <p:sp>
          <p:nvSpPr>
            <p:cNvPr id="32" name="สี่เหลี่ยมผืนผ้า 33"/>
            <p:cNvSpPr/>
            <p:nvPr/>
          </p:nvSpPr>
          <p:spPr>
            <a:xfrm>
              <a:off x="7966439" y="4325109"/>
              <a:ext cx="9925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13</a:t>
              </a:r>
              <a:r>
                <a:rPr lang="th-TH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ธ.ค.</a:t>
              </a:r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61</a:t>
              </a:r>
              <a:endPara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28700" y="4459720"/>
            <a:ext cx="1728619" cy="959572"/>
            <a:chOff x="7772104" y="4076156"/>
            <a:chExt cx="1728619" cy="959572"/>
          </a:xfrm>
        </p:grpSpPr>
        <p:pic>
          <p:nvPicPr>
            <p:cNvPr id="36" name="รูปภาพ 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43" b="90000" l="3462" r="90000">
                          <a14:backgroundMark x1="60385" y1="64643" x2="88846" y2="43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7" b="39287"/>
            <a:stretch/>
          </p:blipFill>
          <p:spPr>
            <a:xfrm>
              <a:off x="7772104" y="4076156"/>
              <a:ext cx="1728619" cy="959572"/>
            </a:xfrm>
            <a:prstGeom prst="rect">
              <a:avLst/>
            </a:prstGeom>
          </p:spPr>
        </p:pic>
        <p:sp>
          <p:nvSpPr>
            <p:cNvPr id="39" name="สี่เหลี่ยมผืนผ้า 33"/>
            <p:cNvSpPr/>
            <p:nvPr/>
          </p:nvSpPr>
          <p:spPr>
            <a:xfrm>
              <a:off x="7966439" y="4325109"/>
              <a:ext cx="1010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22</a:t>
              </a:r>
              <a:r>
                <a:rPr lang="th-TH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ม.ค.</a:t>
              </a:r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62</a:t>
              </a:r>
              <a:endPara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594201" y="3166681"/>
            <a:ext cx="1728619" cy="959572"/>
            <a:chOff x="7772104" y="4076156"/>
            <a:chExt cx="1728619" cy="959572"/>
          </a:xfrm>
        </p:grpSpPr>
        <p:pic>
          <p:nvPicPr>
            <p:cNvPr id="41" name="รูปภาพ 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43" b="90000" l="3462" r="90000">
                          <a14:backgroundMark x1="60385" y1="64643" x2="88846" y2="43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7" b="39287"/>
            <a:stretch/>
          </p:blipFill>
          <p:spPr>
            <a:xfrm>
              <a:off x="7772104" y="4076156"/>
              <a:ext cx="1728619" cy="959572"/>
            </a:xfrm>
            <a:prstGeom prst="rect">
              <a:avLst/>
            </a:prstGeom>
          </p:spPr>
        </p:pic>
        <p:sp>
          <p:nvSpPr>
            <p:cNvPr id="42" name="สี่เหลี่ยมผืนผ้า 33"/>
            <p:cNvSpPr/>
            <p:nvPr/>
          </p:nvSpPr>
          <p:spPr>
            <a:xfrm>
              <a:off x="7966439" y="4325109"/>
              <a:ext cx="1010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23</a:t>
              </a:r>
              <a:r>
                <a:rPr lang="th-TH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ม.ค.</a:t>
              </a:r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62</a:t>
              </a:r>
              <a:endPara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298865" y="2797000"/>
            <a:ext cx="1728619" cy="959572"/>
            <a:chOff x="7772104" y="4076156"/>
            <a:chExt cx="1728619" cy="959572"/>
          </a:xfrm>
        </p:grpSpPr>
        <p:pic>
          <p:nvPicPr>
            <p:cNvPr id="44" name="รูปภาพ 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43" b="90000" l="3462" r="90000">
                          <a14:backgroundMark x1="60385" y1="64643" x2="88846" y2="43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7" b="39287"/>
            <a:stretch/>
          </p:blipFill>
          <p:spPr>
            <a:xfrm>
              <a:off x="7772104" y="4076156"/>
              <a:ext cx="1728619" cy="959572"/>
            </a:xfrm>
            <a:prstGeom prst="rect">
              <a:avLst/>
            </a:prstGeom>
          </p:spPr>
        </p:pic>
        <p:sp>
          <p:nvSpPr>
            <p:cNvPr id="45" name="สี่เหลี่ยมผืนผ้า 33"/>
            <p:cNvSpPr/>
            <p:nvPr/>
          </p:nvSpPr>
          <p:spPr>
            <a:xfrm>
              <a:off x="7966439" y="4325109"/>
              <a:ext cx="10102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24</a:t>
              </a:r>
              <a:r>
                <a:rPr lang="th-TH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ม.ค.</a:t>
              </a:r>
              <a:r>
                <a:rPr lang="en-US" sz="2400" b="1" dirty="0">
                  <a:solidFill>
                    <a:srgbClr val="FFC000"/>
                  </a:solidFill>
                  <a:latin typeface="TH SarabunPSK" pitchFamily="34" charset="-34"/>
                  <a:cs typeface="TH SarabunPSK" pitchFamily="34" charset="-34"/>
                </a:rPr>
                <a:t>62</a:t>
              </a:r>
              <a:endParaRPr lang="th-TH" sz="2400" b="1" dirty="0">
                <a:solidFill>
                  <a:srgbClr val="FFC000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520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2598" y="-24025"/>
            <a:ext cx="8326755" cy="1156494"/>
          </a:xfrm>
        </p:spPr>
        <p:txBody>
          <a:bodyPr>
            <a:normAutofit/>
          </a:bodyPr>
          <a:lstStyle/>
          <a:p>
            <a:pPr marL="520419" indent="-520419"/>
            <a:r>
              <a:rPr lang="en-US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.การพัฒนา อสม. สู่ </a:t>
            </a:r>
            <a:r>
              <a:rPr lang="th-TH" b="1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ม. 4.0</a:t>
            </a:r>
          </a:p>
        </p:txBody>
      </p:sp>
      <p:pic>
        <p:nvPicPr>
          <p:cNvPr id="3" name="รูปภาพ 2" descr="logo MOPH(กรมสนับสนุน)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2004" y="300823"/>
            <a:ext cx="665234" cy="7488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619091" y="1132469"/>
            <a:ext cx="4625975" cy="5293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25190"/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ปี 61 </a:t>
            </a:r>
            <a:r>
              <a:rPr lang="en-US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833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300,000 คน </a:t>
            </a: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(ตำบลละ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45 </a:t>
            </a: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คน) </a:t>
            </a:r>
            <a:endParaRPr lang="th-TH" sz="2833" b="1" dirty="0">
              <a:solidFill>
                <a:schemeClr val="accent5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619091" y="1749266"/>
            <a:ext cx="4625975" cy="5293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25190"/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ปี 63 </a:t>
            </a:r>
            <a:r>
              <a:rPr lang="en-US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833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1,047,000 คน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10325" y="1825806"/>
            <a:ext cx="3006884" cy="390392"/>
          </a:xfrm>
          <a:prstGeom prst="rect">
            <a:avLst/>
          </a:prstGeom>
        </p:spPr>
        <p:txBody>
          <a:bodyPr vert="horz" lIns="92520" tIns="46260" rIns="92520" bIns="46260" rtlCol="0" anchor="b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>
                    <a:lumMod val="75000"/>
                  </a:schemeClr>
                </a:solidFill>
                <a:latin typeface="Leelawadee" panose="020B0502040204020203" pitchFamily="34" charset="-34"/>
                <a:ea typeface="+mj-ea"/>
                <a:cs typeface="Leelawadee" panose="020B0502040204020203" pitchFamily="34" charset="-34"/>
              </a:defRPr>
            </a:lvl1pPr>
          </a:lstStyle>
          <a:p>
            <a:pPr algn="ctr" defTabSz="925190"/>
            <a:r>
              <a:rPr lang="th-TH" sz="7285" b="1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อสม.ครบทุกคน เป็น อสม. 4.0</a:t>
            </a:r>
          </a:p>
        </p:txBody>
      </p:sp>
      <p:sp>
        <p:nvSpPr>
          <p:cNvPr id="11" name="ลูกศรขวา 10"/>
          <p:cNvSpPr/>
          <p:nvPr/>
        </p:nvSpPr>
        <p:spPr>
          <a:xfrm>
            <a:off x="4179471" y="1903465"/>
            <a:ext cx="385498" cy="23129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5190"/>
            <a:endParaRPr lang="th-TH" sz="2833">
              <a:solidFill>
                <a:srgbClr val="0000FF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5" name="ชื่อเรื่อง 1"/>
          <p:cNvSpPr txBox="1">
            <a:spLocks/>
          </p:cNvSpPr>
          <p:nvPr/>
        </p:nvSpPr>
        <p:spPr>
          <a:xfrm>
            <a:off x="385498" y="300823"/>
            <a:ext cx="8326755" cy="1156494"/>
          </a:xfrm>
          <a:prstGeom prst="rect">
            <a:avLst/>
          </a:prstGeom>
        </p:spPr>
        <p:txBody>
          <a:bodyPr vert="horz" lIns="92520" tIns="46260" rIns="92520" bIns="462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20419" indent="-520419" defTabSz="925190"/>
            <a:endParaRPr lang="th-TH" sz="4452" b="1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872846" y="824072"/>
            <a:ext cx="2136332" cy="467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5190"/>
            <a:r>
              <a:rPr lang="th-TH" sz="2428" b="1" dirty="0">
                <a:solidFill>
                  <a:srgbClr val="F79646">
                    <a:lumMod val="50000"/>
                  </a:srgbClr>
                </a:solidFill>
                <a:latin typeface="TH SarabunPSK" pitchFamily="34" charset="-34"/>
                <a:cs typeface="TH SarabunPSK" pitchFamily="34" charset="-34"/>
              </a:rPr>
              <a:t>เป้าหมายการพัฒนา </a:t>
            </a: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61" y="1209570"/>
            <a:ext cx="1490623" cy="941836"/>
          </a:xfrm>
          <a:prstGeom prst="rect">
            <a:avLst/>
          </a:prstGeom>
        </p:spPr>
      </p:pic>
      <p:sp>
        <p:nvSpPr>
          <p:cNvPr id="20" name="สี่เหลี่ยมผืนผ้า 19"/>
          <p:cNvSpPr/>
          <p:nvPr/>
        </p:nvSpPr>
        <p:spPr>
          <a:xfrm>
            <a:off x="1619091" y="1440868"/>
            <a:ext cx="7555759" cy="529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25190"/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ปี 62 </a:t>
            </a:r>
            <a:r>
              <a:rPr lang="en-US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833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600,000 คน </a:t>
            </a:r>
            <a:r>
              <a:rPr lang="th-TH" sz="2428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(300,000 คน</a:t>
            </a:r>
            <a:r>
              <a:rPr lang="en-US" sz="2428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=</a:t>
            </a:r>
            <a:r>
              <a:rPr lang="th-TH" sz="2428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30</a:t>
            </a:r>
            <a:r>
              <a:rPr lang="en-US" sz="28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28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ของอสม.ทั้งหมด</a:t>
            </a:r>
            <a:r>
              <a:rPr lang="th-TH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</a:t>
            </a:r>
          </a:p>
        </p:txBody>
      </p:sp>
      <p:sp>
        <p:nvSpPr>
          <p:cNvPr id="21" name="ชื่อเรื่องรอง 2"/>
          <p:cNvSpPr txBox="1">
            <a:spLocks/>
          </p:cNvSpPr>
          <p:nvPr/>
        </p:nvSpPr>
        <p:spPr>
          <a:xfrm>
            <a:off x="4394676" y="2340969"/>
            <a:ext cx="4780174" cy="4635227"/>
          </a:xfrm>
          <a:prstGeom prst="roundRect">
            <a:avLst>
              <a:gd name="adj" fmla="val 520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92520" tIns="46260" rIns="92520" bIns="462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25190">
              <a:spcBef>
                <a:spcPts val="0"/>
              </a:spcBef>
              <a:buNone/>
            </a:pPr>
            <a:r>
              <a:rPr lang="th-TH" sz="3238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เป้าหมาย ปี 2562</a:t>
            </a:r>
          </a:p>
          <a:p>
            <a:pPr marL="346946" indent="-346946" defTabSz="925190">
              <a:spcBef>
                <a:spcPts val="0"/>
              </a:spcBef>
            </a:pPr>
            <a:r>
              <a:rPr lang="th-TH" sz="3238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จำนวน 300,000 คน</a:t>
            </a:r>
          </a:p>
          <a:p>
            <a:pPr marL="0" indent="0" defTabSz="925190">
              <a:spcBef>
                <a:spcPts val="0"/>
              </a:spcBef>
              <a:buNone/>
            </a:pPr>
            <a:r>
              <a:rPr lang="th-TH" sz="3238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38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(ร้อยละ 30 ของ </a:t>
            </a:r>
            <a:r>
              <a:rPr lang="th-TH" sz="3238" dirty="0" err="1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3238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ม. ทั้งหมด)</a:t>
            </a:r>
          </a:p>
          <a:p>
            <a:pPr marL="179898" indent="-179898" defTabSz="925190">
              <a:spcBef>
                <a:spcPts val="0"/>
              </a:spcBef>
            </a:pP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ร้อยละ 70 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(210,000 คน) ของ </a:t>
            </a:r>
            <a:r>
              <a:rPr lang="th-TH" sz="2024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 กลุ่มเป้าหมาย </a:t>
            </a:r>
            <a:b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มีความรู้เรื่องการปฐมพยาบาลเบื้องต้น</a:t>
            </a:r>
          </a:p>
          <a:p>
            <a:pPr marL="179898" indent="-179898" defTabSz="925190">
              <a:spcBef>
                <a:spcPts val="0"/>
              </a:spcBef>
            </a:pP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ร้อยละ 35 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(87,800 คน หรือ อำเภอละ </a:t>
            </a:r>
            <a:r>
              <a:rPr lang="en-US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100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ของ อสม. </a:t>
            </a:r>
            <a:b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ที่มีความรู้เรื่องการปฐมพยาบาลเบื้องต้น </a:t>
            </a:r>
          </a:p>
          <a:p>
            <a:pPr marL="0" indent="0" defTabSz="925190">
              <a:spcBef>
                <a:spcPts val="0"/>
              </a:spcBef>
              <a:buNone/>
            </a:pPr>
            <a:r>
              <a:rPr lang="th-TH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มีความรู้และทักษะการช่วยชีวิตขั้นพื้นฐาน </a:t>
            </a:r>
          </a:p>
          <a:p>
            <a:pPr marL="0" indent="0" defTabSz="925190">
              <a:spcBef>
                <a:spcPts val="0"/>
              </a:spcBef>
              <a:buNone/>
            </a:pP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การใช้เครื่องเออีดี </a:t>
            </a:r>
            <a:r>
              <a:rPr lang="th-TH" sz="2400" b="1" spc="-5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CPR/AED</a:t>
            </a: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) </a:t>
            </a:r>
          </a:p>
          <a:p>
            <a:pPr marL="0" indent="0" defTabSz="925190">
              <a:spcBef>
                <a:spcPts val="0"/>
              </a:spcBef>
              <a:buNone/>
            </a:pPr>
            <a:r>
              <a:rPr lang="th-TH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และการดูแลสุขภาพผู้สูงอายุในชุมชน</a:t>
            </a:r>
          </a:p>
          <a:p>
            <a:pPr marL="179898" indent="-179898" defTabSz="925190">
              <a:spcBef>
                <a:spcPts val="0"/>
              </a:spcBef>
            </a:pPr>
            <a:r>
              <a:rPr lang="th-TH" sz="2428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ไม่ซ้ำคนเดิมปีที่ผ่านมา</a:t>
            </a:r>
          </a:p>
        </p:txBody>
      </p:sp>
      <p:sp>
        <p:nvSpPr>
          <p:cNvPr id="22" name="ชื่อเรื่องรอง 2"/>
          <p:cNvSpPr txBox="1">
            <a:spLocks/>
          </p:cNvSpPr>
          <p:nvPr/>
        </p:nvSpPr>
        <p:spPr>
          <a:xfrm>
            <a:off x="148228" y="2366063"/>
            <a:ext cx="4169349" cy="4472893"/>
          </a:xfrm>
          <a:prstGeom prst="roundRect">
            <a:avLst>
              <a:gd name="adj" fmla="val 486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lIns="92520" tIns="46260" rIns="92520" bIns="4626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5190">
              <a:spcBef>
                <a:spcPts val="0"/>
              </a:spcBef>
            </a:pPr>
            <a:r>
              <a:rPr lang="th-TH" sz="3238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คุณสมบัติ</a:t>
            </a:r>
          </a:p>
          <a:p>
            <a:pPr algn="l" defTabSz="925190">
              <a:spcBef>
                <a:spcPts val="0"/>
              </a:spcBef>
            </a:pPr>
            <a:r>
              <a:rPr lang="th-TH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en-US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Digital Skill</a:t>
            </a:r>
          </a:p>
          <a:p>
            <a:pPr algn="l" defTabSz="925190">
              <a:spcBef>
                <a:spcPts val="0"/>
              </a:spcBef>
            </a:pPr>
            <a:r>
              <a:rPr lang="en-US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en-US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Health Literacy</a:t>
            </a:r>
            <a:endParaRPr lang="en-US" sz="2024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 defTabSz="925190">
              <a:spcBef>
                <a:spcPts val="0"/>
              </a:spcBef>
            </a:pPr>
            <a:r>
              <a:rPr lang="en-US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- 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การใช้ยาอย่างสมเหตุผล (</a:t>
            </a:r>
            <a:r>
              <a:rPr lang="en-US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RDU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l" defTabSz="925190">
              <a:spcBef>
                <a:spcPts val="0"/>
              </a:spcBef>
            </a:pP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- การป้องกันวัณโรคในชุมชน (</a:t>
            </a:r>
            <a:r>
              <a:rPr lang="en-US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TB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l" defTabSz="925190">
              <a:spcBef>
                <a:spcPts val="0"/>
              </a:spcBef>
            </a:pP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- การชวนคนเลิกบุหรี่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(3 ล้าน 3 ปี)</a:t>
            </a:r>
          </a:p>
          <a:p>
            <a:pPr algn="l" defTabSz="925190">
              <a:spcBef>
                <a:spcPts val="0"/>
              </a:spcBef>
            </a:pP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2024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- การดูแลผู้สูงอายุในชุมชน (</a:t>
            </a:r>
            <a:r>
              <a:rPr lang="en-US" sz="2024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LTC</a:t>
            </a:r>
            <a:r>
              <a:rPr lang="th-TH" sz="2024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l" defTabSz="925190">
              <a:spcBef>
                <a:spcPts val="0"/>
              </a:spcBef>
            </a:pPr>
            <a:r>
              <a:rPr lang="th-TH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en-US" sz="2428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Change Agent </a:t>
            </a:r>
            <a:endParaRPr lang="th-TH" sz="2428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 defTabSz="925190">
              <a:spcBef>
                <a:spcPts val="0"/>
              </a:spcBef>
            </a:pP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- </a:t>
            </a:r>
            <a:r>
              <a:rPr lang="th-TH" sz="2024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 นักจัดการสุขภาพ</a:t>
            </a:r>
          </a:p>
          <a:p>
            <a:pPr algn="l" defTabSz="925190">
              <a:spcBef>
                <a:spcPts val="0"/>
              </a:spcBef>
            </a:pP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- เป็นทีมในตำบลจัดการสุขภาพ</a:t>
            </a:r>
            <a:endParaRPr lang="en-US" sz="2024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l" defTabSz="925190">
              <a:spcBef>
                <a:spcPts val="0"/>
              </a:spcBef>
            </a:pPr>
            <a:r>
              <a:rPr lang="en-US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จิตอาสาด้านการแพทย์และสาธารณสุข</a:t>
            </a:r>
          </a:p>
          <a:p>
            <a:pPr algn="l" defTabSz="925190">
              <a:spcBef>
                <a:spcPts val="0"/>
              </a:spcBef>
            </a:pPr>
            <a:r>
              <a:rPr lang="th-TH" sz="2024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- </a:t>
            </a:r>
            <a:r>
              <a:rPr lang="th-TH" sz="2024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การปฐมพยาบาลเบื้องต้นและการช่วยฟื้นคืนชีพ</a:t>
            </a:r>
          </a:p>
          <a:p>
            <a:pPr algn="l" defTabSz="925190">
              <a:spcBef>
                <a:spcPts val="0"/>
              </a:spcBef>
            </a:pPr>
            <a:endParaRPr lang="en-US" sz="2024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48" y="2299265"/>
            <a:ext cx="1358059" cy="1267454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 b="11851"/>
          <a:stretch/>
        </p:blipFill>
        <p:spPr>
          <a:xfrm>
            <a:off x="1217500" y="6527442"/>
            <a:ext cx="1310693" cy="609936"/>
          </a:xfrm>
          <a:prstGeom prst="rect">
            <a:avLst/>
          </a:prstGeom>
        </p:spPr>
      </p:pic>
      <p:cxnSp>
        <p:nvCxnSpPr>
          <p:cNvPr id="27" name="ตัวเชื่อมต่อตรง 26"/>
          <p:cNvCxnSpPr/>
          <p:nvPr/>
        </p:nvCxnSpPr>
        <p:spPr>
          <a:xfrm>
            <a:off x="308399" y="2211864"/>
            <a:ext cx="8678840" cy="0"/>
          </a:xfrm>
          <a:prstGeom prst="line">
            <a:avLst/>
          </a:prstGeom>
          <a:ln w="19050"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39" y="824071"/>
            <a:ext cx="1738553" cy="12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8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5066854" y="793968"/>
            <a:ext cx="4618402" cy="2655385"/>
            <a:chOff x="5181599" y="1054893"/>
            <a:chExt cx="4129184" cy="2374107"/>
          </a:xfrm>
        </p:grpSpPr>
        <p:sp>
          <p:nvSpPr>
            <p:cNvPr id="36" name="Rounded Rectangle 35"/>
            <p:cNvSpPr/>
            <p:nvPr/>
          </p:nvSpPr>
          <p:spPr>
            <a:xfrm>
              <a:off x="5181599" y="1125379"/>
              <a:ext cx="3675709" cy="214884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"/>
            <p:cNvSpPr/>
            <p:nvPr/>
          </p:nvSpPr>
          <p:spPr>
            <a:xfrm>
              <a:off x="5343206" y="1059656"/>
              <a:ext cx="937222" cy="381000"/>
            </a:xfrm>
            <a:custGeom>
              <a:avLst/>
              <a:gdLst/>
              <a:ahLst/>
              <a:cxnLst/>
              <a:rect l="l" t="t" r="r" b="b"/>
              <a:pathLst>
                <a:path w="1109848" h="381000">
                  <a:moveTo>
                    <a:pt x="0" y="0"/>
                  </a:moveTo>
                  <a:lnTo>
                    <a:pt x="1109848" y="0"/>
                  </a:lnTo>
                  <a:lnTo>
                    <a:pt x="1109848" y="215897"/>
                  </a:lnTo>
                  <a:cubicBezTo>
                    <a:pt x="1109848" y="307081"/>
                    <a:pt x="1035929" y="381000"/>
                    <a:pt x="944745" y="381000"/>
                  </a:cubicBezTo>
                  <a:lnTo>
                    <a:pt x="165103" y="381000"/>
                  </a:lnTo>
                  <a:cubicBezTo>
                    <a:pt x="73919" y="381000"/>
                    <a:pt x="0" y="307081"/>
                    <a:pt x="0" y="215897"/>
                  </a:cubicBezTo>
                  <a:close/>
                </a:path>
              </a:pathLst>
            </a:cu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Isosceles Triangle 4"/>
            <p:cNvSpPr/>
            <p:nvPr/>
          </p:nvSpPr>
          <p:spPr>
            <a:xfrm>
              <a:off x="5266750" y="1054893"/>
              <a:ext cx="80963" cy="161925"/>
            </a:xfrm>
            <a:custGeom>
              <a:avLst/>
              <a:gdLst>
                <a:gd name="connsiteX0" fmla="*/ 0 w 76200"/>
                <a:gd name="connsiteY0" fmla="*/ 76200 h 76200"/>
                <a:gd name="connsiteX1" fmla="*/ 381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  <a:gd name="connsiteX0" fmla="*/ 0 w 80963"/>
                <a:gd name="connsiteY0" fmla="*/ 161925 h 161925"/>
                <a:gd name="connsiteX1" fmla="*/ 80963 w 80963"/>
                <a:gd name="connsiteY1" fmla="*/ 0 h 161925"/>
                <a:gd name="connsiteX2" fmla="*/ 76200 w 80963"/>
                <a:gd name="connsiteY2" fmla="*/ 161925 h 161925"/>
                <a:gd name="connsiteX3" fmla="*/ 0 w 80963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161925">
                  <a:moveTo>
                    <a:pt x="0" y="161925"/>
                  </a:moveTo>
                  <a:lnTo>
                    <a:pt x="80963" y="0"/>
                  </a:lnTo>
                  <a:lnTo>
                    <a:pt x="76200" y="161925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rgbClr val="4BACC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80453" y="2359819"/>
              <a:ext cx="903116" cy="1069181"/>
            </a:xfrm>
            <a:prstGeom prst="rect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13030" y="1057353"/>
              <a:ext cx="2173019" cy="467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/>
              <a:r>
                <a:rPr lang="en-US" sz="2800" b="1" kern="0" dirty="0">
                  <a:solidFill>
                    <a:srgbClr val="4BACC6">
                      <a:lumMod val="75000"/>
                    </a:srgbClr>
                  </a:solidFill>
                </a:rPr>
                <a:t>Health Literacy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285785" y="1851806"/>
              <a:ext cx="3024998" cy="1348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/>
              <a:r>
                <a:rPr lang="th-TH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-การใช้ยาอย่างสมเหตุผล(</a:t>
              </a:r>
              <a:r>
                <a:rPr lang="en-US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RDU)</a:t>
              </a:r>
            </a:p>
            <a:p>
              <a:pPr lvl="0" defTabSz="914400"/>
              <a:r>
                <a:rPr lang="en-US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-</a:t>
              </a:r>
              <a:r>
                <a:rPr lang="th-TH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การป้องกันวัณโรคในชุมชน(</a:t>
              </a:r>
              <a:r>
                <a:rPr lang="en-US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TB)</a:t>
              </a:r>
            </a:p>
            <a:p>
              <a:pPr lvl="0" defTabSz="914400"/>
              <a:r>
                <a:rPr lang="en-US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-</a:t>
              </a:r>
              <a:r>
                <a:rPr lang="th-TH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การชวนคนเลิกบุหรี่ (3ล้าน 3ปี)</a:t>
              </a:r>
            </a:p>
            <a:p>
              <a:pPr lvl="0" defTabSz="914400"/>
              <a:r>
                <a:rPr lang="th-TH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-การดูแลผู้สูงอายุในชุมชน(</a:t>
              </a:r>
              <a:r>
                <a:rPr lang="en-US" sz="23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LTC)</a:t>
              </a:r>
              <a:endPara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Krub" panose="02000506040000020004" pitchFamily="2" charset="-34"/>
                <a:cs typeface="TH Krub" panose="02000506040000020004" pitchFamily="2" charset="-3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556178" y="1487700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</a:rPr>
                <a:t>02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56115" y="822854"/>
            <a:ext cx="4112178" cy="2626502"/>
            <a:chOff x="914399" y="1066800"/>
            <a:chExt cx="3429000" cy="2374107"/>
          </a:xfrm>
        </p:grpSpPr>
        <p:sp>
          <p:nvSpPr>
            <p:cNvPr id="44" name="Rounded Rectangle 43"/>
            <p:cNvSpPr/>
            <p:nvPr/>
          </p:nvSpPr>
          <p:spPr>
            <a:xfrm>
              <a:off x="914399" y="1137285"/>
              <a:ext cx="3429000" cy="2148841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ounded Rectangle 3"/>
            <p:cNvSpPr/>
            <p:nvPr/>
          </p:nvSpPr>
          <p:spPr>
            <a:xfrm>
              <a:off x="1176151" y="1071563"/>
              <a:ext cx="868354" cy="381000"/>
            </a:xfrm>
            <a:custGeom>
              <a:avLst/>
              <a:gdLst/>
              <a:ahLst/>
              <a:cxnLst/>
              <a:rect l="l" t="t" r="r" b="b"/>
              <a:pathLst>
                <a:path w="1109848" h="381000">
                  <a:moveTo>
                    <a:pt x="0" y="0"/>
                  </a:moveTo>
                  <a:lnTo>
                    <a:pt x="1109848" y="0"/>
                  </a:lnTo>
                  <a:lnTo>
                    <a:pt x="1109848" y="215897"/>
                  </a:lnTo>
                  <a:cubicBezTo>
                    <a:pt x="1109848" y="307081"/>
                    <a:pt x="1035929" y="381000"/>
                    <a:pt x="944745" y="381000"/>
                  </a:cubicBezTo>
                  <a:lnTo>
                    <a:pt x="165103" y="381000"/>
                  </a:lnTo>
                  <a:cubicBezTo>
                    <a:pt x="73919" y="381000"/>
                    <a:pt x="0" y="307081"/>
                    <a:pt x="0" y="215897"/>
                  </a:cubicBezTo>
                  <a:close/>
                </a:path>
              </a:pathLst>
            </a:cu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Isosceles Triangle 4"/>
            <p:cNvSpPr/>
            <p:nvPr/>
          </p:nvSpPr>
          <p:spPr>
            <a:xfrm>
              <a:off x="1099950" y="1066800"/>
              <a:ext cx="80963" cy="161925"/>
            </a:xfrm>
            <a:custGeom>
              <a:avLst/>
              <a:gdLst>
                <a:gd name="connsiteX0" fmla="*/ 0 w 76200"/>
                <a:gd name="connsiteY0" fmla="*/ 76200 h 76200"/>
                <a:gd name="connsiteX1" fmla="*/ 381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  <a:gd name="connsiteX0" fmla="*/ 0 w 80963"/>
                <a:gd name="connsiteY0" fmla="*/ 161925 h 161925"/>
                <a:gd name="connsiteX1" fmla="*/ 80963 w 80963"/>
                <a:gd name="connsiteY1" fmla="*/ 0 h 161925"/>
                <a:gd name="connsiteX2" fmla="*/ 76200 w 80963"/>
                <a:gd name="connsiteY2" fmla="*/ 161925 h 161925"/>
                <a:gd name="connsiteX3" fmla="*/ 0 w 80963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161925">
                  <a:moveTo>
                    <a:pt x="0" y="161925"/>
                  </a:moveTo>
                  <a:lnTo>
                    <a:pt x="80963" y="0"/>
                  </a:lnTo>
                  <a:lnTo>
                    <a:pt x="76200" y="161925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rgbClr val="8064A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216540" y="2371726"/>
              <a:ext cx="868354" cy="1069181"/>
            </a:xfrm>
            <a:prstGeom prst="rect">
              <a:avLst/>
            </a:prstGeom>
            <a:solidFill>
              <a:srgbClr val="8064A2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75050" y="1075277"/>
              <a:ext cx="1837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/>
              <a:r>
                <a:rPr lang="en-US" sz="2800" b="1" kern="0" dirty="0">
                  <a:solidFill>
                    <a:srgbClr val="C0504D">
                      <a:lumMod val="75000"/>
                    </a:srgbClr>
                  </a:solidFill>
                </a:rPr>
                <a:t>Digital Skill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29678" y="2176441"/>
              <a:ext cx="2077675" cy="751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h-TH" sz="24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เช่น </a:t>
              </a:r>
              <a:r>
                <a:rPr kumimoji="0" lang="en-US" sz="2400" b="0" i="0" u="none" strike="noStrike" kern="0" cap="none" spc="0" normalizeH="0" baseline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H Krub" panose="02000506040000020004" pitchFamily="2" charset="-34"/>
                  <a:cs typeface="TH Krub" panose="02000506040000020004" pitchFamily="2" charset="-34"/>
                </a:rPr>
                <a:t>Application </a:t>
              </a:r>
              <a:r>
                <a:rPr kumimoji="0" lang="th-TH" sz="2400" b="0" i="0" u="none" strike="noStrike" kern="0" cap="none" spc="0" normalizeH="0" baseline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H Krub" panose="02000506040000020004" pitchFamily="2" charset="-34"/>
                  <a:cs typeface="TH Krub" panose="02000506040000020004" pitchFamily="2" charset="-34"/>
                </a:rPr>
                <a:t>สมาร์ท</a:t>
              </a:r>
              <a:r>
                <a:rPr kumimoji="0" lang="th-TH" sz="2400" b="0" i="0" u="none" strike="noStrike" kern="0" cap="none" spc="0" normalizeH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H Krub" panose="02000506040000020004" pitchFamily="2" charset="-34"/>
                  <a:cs typeface="TH Krub" panose="02000506040000020004" pitchFamily="2" charset="-34"/>
                </a:rPr>
                <a:t> อสม. </a:t>
              </a:r>
              <a:r>
                <a:rPr lang="en-US" sz="24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line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Krub" panose="02000506040000020004" pitchFamily="2" charset="-34"/>
                <a:cs typeface="TH Krub" panose="02000506040000020004" pitchFamily="2" charset="-34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346349" y="1499607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</a:rPr>
                <a:t>01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56115" y="4074964"/>
            <a:ext cx="4125797" cy="2856542"/>
            <a:chOff x="914400" y="4120514"/>
            <a:chExt cx="3429000" cy="2374107"/>
          </a:xfrm>
        </p:grpSpPr>
        <p:sp>
          <p:nvSpPr>
            <p:cNvPr id="52" name="Rounded Rectangle 51"/>
            <p:cNvSpPr/>
            <p:nvPr/>
          </p:nvSpPr>
          <p:spPr>
            <a:xfrm>
              <a:off x="914400" y="4191000"/>
              <a:ext cx="3429000" cy="214884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3"/>
            <p:cNvSpPr/>
            <p:nvPr/>
          </p:nvSpPr>
          <p:spPr>
            <a:xfrm>
              <a:off x="1176153" y="4125277"/>
              <a:ext cx="840753" cy="381000"/>
            </a:xfrm>
            <a:custGeom>
              <a:avLst/>
              <a:gdLst/>
              <a:ahLst/>
              <a:cxnLst/>
              <a:rect l="l" t="t" r="r" b="b"/>
              <a:pathLst>
                <a:path w="1109848" h="381000">
                  <a:moveTo>
                    <a:pt x="0" y="0"/>
                  </a:moveTo>
                  <a:lnTo>
                    <a:pt x="1109848" y="0"/>
                  </a:lnTo>
                  <a:lnTo>
                    <a:pt x="1109848" y="215897"/>
                  </a:lnTo>
                  <a:cubicBezTo>
                    <a:pt x="1109848" y="307081"/>
                    <a:pt x="1035929" y="381000"/>
                    <a:pt x="944745" y="381000"/>
                  </a:cubicBezTo>
                  <a:lnTo>
                    <a:pt x="165103" y="381000"/>
                  </a:lnTo>
                  <a:cubicBezTo>
                    <a:pt x="73919" y="381000"/>
                    <a:pt x="0" y="307081"/>
                    <a:pt x="0" y="215897"/>
                  </a:cubicBez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Isosceles Triangle 4"/>
            <p:cNvSpPr/>
            <p:nvPr/>
          </p:nvSpPr>
          <p:spPr>
            <a:xfrm>
              <a:off x="1099951" y="4120514"/>
              <a:ext cx="80963" cy="161925"/>
            </a:xfrm>
            <a:custGeom>
              <a:avLst/>
              <a:gdLst>
                <a:gd name="connsiteX0" fmla="*/ 0 w 76200"/>
                <a:gd name="connsiteY0" fmla="*/ 76200 h 76200"/>
                <a:gd name="connsiteX1" fmla="*/ 381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  <a:gd name="connsiteX0" fmla="*/ 0 w 80963"/>
                <a:gd name="connsiteY0" fmla="*/ 161925 h 161925"/>
                <a:gd name="connsiteX1" fmla="*/ 80963 w 80963"/>
                <a:gd name="connsiteY1" fmla="*/ 0 h 161925"/>
                <a:gd name="connsiteX2" fmla="*/ 76200 w 80963"/>
                <a:gd name="connsiteY2" fmla="*/ 161925 h 161925"/>
                <a:gd name="connsiteX3" fmla="*/ 0 w 80963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161925">
                  <a:moveTo>
                    <a:pt x="0" y="161925"/>
                  </a:moveTo>
                  <a:lnTo>
                    <a:pt x="80963" y="0"/>
                  </a:lnTo>
                  <a:lnTo>
                    <a:pt x="76200" y="161925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rgbClr val="9BBB5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16540" y="5425440"/>
              <a:ext cx="840753" cy="1069181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99730" y="4261201"/>
              <a:ext cx="1944056" cy="434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/>
              <a:r>
                <a:rPr lang="en-US" sz="2800" b="1" kern="0" dirty="0">
                  <a:solidFill>
                    <a:srgbClr val="9BBB59">
                      <a:lumMod val="75000"/>
                    </a:srgbClr>
                  </a:solidFill>
                </a:rPr>
                <a:t>Change Agent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80248" y="5221277"/>
              <a:ext cx="2219335" cy="9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/>
              <a:r>
                <a:rPr lang="th-TH" sz="24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 - อสม. นักจัดการสุขภาพ</a:t>
              </a:r>
            </a:p>
            <a:p>
              <a:pPr lvl="0" defTabSz="914400"/>
              <a:r>
                <a:rPr lang="th-TH" sz="24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 - เป็นทีมในตำบลจัดการสุขภาพ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Krub" panose="02000506040000020004" pitchFamily="2" charset="-34"/>
                <a:cs typeface="TH Krub" panose="02000506040000020004" pitchFamily="2" charset="-34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46351" y="4553321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rPr>
                <a:t>03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046319" y="3972380"/>
            <a:ext cx="4118837" cy="2959126"/>
            <a:chOff x="5181598" y="3971818"/>
            <a:chExt cx="3566840" cy="2374107"/>
          </a:xfrm>
        </p:grpSpPr>
        <p:sp>
          <p:nvSpPr>
            <p:cNvPr id="60" name="Rounded Rectangle 59"/>
            <p:cNvSpPr/>
            <p:nvPr/>
          </p:nvSpPr>
          <p:spPr>
            <a:xfrm>
              <a:off x="5181598" y="4042304"/>
              <a:ext cx="3560226" cy="214884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Krub" panose="02000506040000020004" pitchFamily="2" charset="-34"/>
                <a:cs typeface="TH Krub" panose="02000506040000020004" pitchFamily="2" charset="-34"/>
              </a:endParaRPr>
            </a:p>
          </p:txBody>
        </p:sp>
        <p:sp>
          <p:nvSpPr>
            <p:cNvPr id="61" name="Rounded Rectangle 3"/>
            <p:cNvSpPr/>
            <p:nvPr/>
          </p:nvSpPr>
          <p:spPr>
            <a:xfrm>
              <a:off x="5446289" y="3976581"/>
              <a:ext cx="944410" cy="381000"/>
            </a:xfrm>
            <a:custGeom>
              <a:avLst/>
              <a:gdLst/>
              <a:ahLst/>
              <a:cxnLst/>
              <a:rect l="l" t="t" r="r" b="b"/>
              <a:pathLst>
                <a:path w="1109848" h="381000">
                  <a:moveTo>
                    <a:pt x="0" y="0"/>
                  </a:moveTo>
                  <a:lnTo>
                    <a:pt x="1109848" y="0"/>
                  </a:lnTo>
                  <a:lnTo>
                    <a:pt x="1109848" y="215897"/>
                  </a:lnTo>
                  <a:cubicBezTo>
                    <a:pt x="1109848" y="307081"/>
                    <a:pt x="1035929" y="381000"/>
                    <a:pt x="944745" y="381000"/>
                  </a:cubicBezTo>
                  <a:lnTo>
                    <a:pt x="165103" y="381000"/>
                  </a:lnTo>
                  <a:cubicBezTo>
                    <a:pt x="73919" y="381000"/>
                    <a:pt x="0" y="307081"/>
                    <a:pt x="0" y="215897"/>
                  </a:cubicBezTo>
                  <a:close/>
                </a:path>
              </a:pathLst>
            </a:cu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Isosceles Triangle 4"/>
            <p:cNvSpPr/>
            <p:nvPr/>
          </p:nvSpPr>
          <p:spPr>
            <a:xfrm>
              <a:off x="5367150" y="3971818"/>
              <a:ext cx="80963" cy="161925"/>
            </a:xfrm>
            <a:custGeom>
              <a:avLst/>
              <a:gdLst>
                <a:gd name="connsiteX0" fmla="*/ 0 w 76200"/>
                <a:gd name="connsiteY0" fmla="*/ 76200 h 76200"/>
                <a:gd name="connsiteX1" fmla="*/ 381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  <a:gd name="connsiteX0" fmla="*/ 0 w 80963"/>
                <a:gd name="connsiteY0" fmla="*/ 161925 h 161925"/>
                <a:gd name="connsiteX1" fmla="*/ 80963 w 80963"/>
                <a:gd name="connsiteY1" fmla="*/ 0 h 161925"/>
                <a:gd name="connsiteX2" fmla="*/ 76200 w 80963"/>
                <a:gd name="connsiteY2" fmla="*/ 161925 h 161925"/>
                <a:gd name="connsiteX3" fmla="*/ 0 w 80963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161925">
                  <a:moveTo>
                    <a:pt x="0" y="161925"/>
                  </a:moveTo>
                  <a:lnTo>
                    <a:pt x="80963" y="0"/>
                  </a:lnTo>
                  <a:lnTo>
                    <a:pt x="76200" y="161925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485560" y="5276744"/>
              <a:ext cx="910043" cy="1069181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449347" y="4136182"/>
              <a:ext cx="2299091" cy="765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/>
              <a:r>
                <a:rPr lang="th-TH" sz="2800" b="1" kern="0" dirty="0">
                  <a:solidFill>
                    <a:srgbClr val="C0504D">
                      <a:lumMod val="75000"/>
                    </a:srgb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จิตอาสาด้านการแพทย์</a:t>
              </a:r>
            </a:p>
            <a:p>
              <a:pPr lvl="0" defTabSz="914400"/>
              <a:r>
                <a:rPr lang="th-TH" sz="2800" b="1" kern="0" dirty="0">
                  <a:solidFill>
                    <a:srgbClr val="C0504D">
                      <a:lumMod val="75000"/>
                    </a:srgb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และสาธารณสุข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H Krub" panose="02000506040000020004" pitchFamily="2" charset="-34"/>
                <a:cs typeface="TH Krub" panose="02000506040000020004" pitchFamily="2" charset="-34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553199" y="5036427"/>
              <a:ext cx="2113325" cy="963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/>
              <a:r>
                <a:rPr lang="th-TH" sz="24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- การปฐมพยาบาลเบื้องต้นและการช่วยฟื้นคืนชีพ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13550" y="4404625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C86664"/>
                  </a:solidFill>
                  <a:effectLst/>
                  <a:uLnTx/>
                  <a:uFillTx/>
                </a:rPr>
                <a:t>04</a:t>
              </a:r>
            </a:p>
          </p:txBody>
        </p:sp>
      </p:grpSp>
      <p:pic>
        <p:nvPicPr>
          <p:cNvPr id="73" name="รูปภาพ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21" y="2543540"/>
            <a:ext cx="1993455" cy="1860459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1845884" y="4685237"/>
            <a:ext cx="2536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th-TH" sz="2400" b="1" kern="0" dirty="0">
                <a:solidFill>
                  <a:prstClr val="white">
                    <a:lumMod val="50000"/>
                  </a:prstClr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เป็นผู้นำการเปลี่ยนแปลง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  <p:pic>
        <p:nvPicPr>
          <p:cNvPr id="75" name="รูปภาพ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1" b="11851"/>
          <a:stretch/>
        </p:blipFill>
        <p:spPr>
          <a:xfrm>
            <a:off x="7510226" y="6038112"/>
            <a:ext cx="1310693" cy="609936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745308" y="1293265"/>
            <a:ext cx="2536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th-TH" sz="2400" b="1" kern="0" dirty="0">
                <a:solidFill>
                  <a:prstClr val="white">
                    <a:lumMod val="50000"/>
                  </a:prstClr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ใช้เทคโนโลยีดิจิทอลได้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156561" y="4112640"/>
            <a:ext cx="4125797" cy="2856542"/>
            <a:chOff x="914400" y="4120514"/>
            <a:chExt cx="3429000" cy="2374107"/>
          </a:xfrm>
        </p:grpSpPr>
        <p:sp>
          <p:nvSpPr>
            <p:cNvPr id="78" name="Rounded Rectangle 77"/>
            <p:cNvSpPr/>
            <p:nvPr/>
          </p:nvSpPr>
          <p:spPr>
            <a:xfrm>
              <a:off x="914400" y="4191000"/>
              <a:ext cx="3429000" cy="214884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ounded Rectangle 3"/>
            <p:cNvSpPr/>
            <p:nvPr/>
          </p:nvSpPr>
          <p:spPr>
            <a:xfrm>
              <a:off x="1176153" y="4125277"/>
              <a:ext cx="840753" cy="381000"/>
            </a:xfrm>
            <a:custGeom>
              <a:avLst/>
              <a:gdLst/>
              <a:ahLst/>
              <a:cxnLst/>
              <a:rect l="l" t="t" r="r" b="b"/>
              <a:pathLst>
                <a:path w="1109848" h="381000">
                  <a:moveTo>
                    <a:pt x="0" y="0"/>
                  </a:moveTo>
                  <a:lnTo>
                    <a:pt x="1109848" y="0"/>
                  </a:lnTo>
                  <a:lnTo>
                    <a:pt x="1109848" y="215897"/>
                  </a:lnTo>
                  <a:cubicBezTo>
                    <a:pt x="1109848" y="307081"/>
                    <a:pt x="1035929" y="381000"/>
                    <a:pt x="944745" y="381000"/>
                  </a:cubicBezTo>
                  <a:lnTo>
                    <a:pt x="165103" y="381000"/>
                  </a:lnTo>
                  <a:cubicBezTo>
                    <a:pt x="73919" y="381000"/>
                    <a:pt x="0" y="307081"/>
                    <a:pt x="0" y="215897"/>
                  </a:cubicBez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Isosceles Triangle 4"/>
            <p:cNvSpPr/>
            <p:nvPr/>
          </p:nvSpPr>
          <p:spPr>
            <a:xfrm>
              <a:off x="1099951" y="4120514"/>
              <a:ext cx="80963" cy="161925"/>
            </a:xfrm>
            <a:custGeom>
              <a:avLst/>
              <a:gdLst>
                <a:gd name="connsiteX0" fmla="*/ 0 w 76200"/>
                <a:gd name="connsiteY0" fmla="*/ 76200 h 76200"/>
                <a:gd name="connsiteX1" fmla="*/ 38100 w 76200"/>
                <a:gd name="connsiteY1" fmla="*/ 0 h 76200"/>
                <a:gd name="connsiteX2" fmla="*/ 76200 w 76200"/>
                <a:gd name="connsiteY2" fmla="*/ 76200 h 76200"/>
                <a:gd name="connsiteX3" fmla="*/ 0 w 76200"/>
                <a:gd name="connsiteY3" fmla="*/ 76200 h 76200"/>
                <a:gd name="connsiteX0" fmla="*/ 0 w 80963"/>
                <a:gd name="connsiteY0" fmla="*/ 161925 h 161925"/>
                <a:gd name="connsiteX1" fmla="*/ 80963 w 80963"/>
                <a:gd name="connsiteY1" fmla="*/ 0 h 161925"/>
                <a:gd name="connsiteX2" fmla="*/ 76200 w 80963"/>
                <a:gd name="connsiteY2" fmla="*/ 161925 h 161925"/>
                <a:gd name="connsiteX3" fmla="*/ 0 w 80963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63" h="161925">
                  <a:moveTo>
                    <a:pt x="0" y="161925"/>
                  </a:moveTo>
                  <a:lnTo>
                    <a:pt x="80963" y="0"/>
                  </a:lnTo>
                  <a:lnTo>
                    <a:pt x="76200" y="161925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rgbClr val="9BBB5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216540" y="5425440"/>
              <a:ext cx="840753" cy="1069181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99730" y="4261201"/>
              <a:ext cx="1944056" cy="434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/>
              <a:r>
                <a:rPr lang="en-US" sz="2800" b="1" kern="0" dirty="0">
                  <a:solidFill>
                    <a:srgbClr val="9BBB59">
                      <a:lumMod val="75000"/>
                    </a:srgbClr>
                  </a:solidFill>
                </a:rPr>
                <a:t>Change Agent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080248" y="5221277"/>
              <a:ext cx="2219335" cy="997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/>
              <a:r>
                <a:rPr lang="th-TH" sz="24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 - อสม. นักจัดการสุขภาพ</a:t>
              </a:r>
            </a:p>
            <a:p>
              <a:pPr lvl="0" defTabSz="914400"/>
              <a:r>
                <a:rPr lang="th-TH" sz="2400" kern="0" dirty="0">
                  <a:solidFill>
                    <a:prstClr val="white">
                      <a:lumMod val="50000"/>
                    </a:prstClr>
                  </a:solidFill>
                  <a:latin typeface="TH Krub" panose="02000506040000020004" pitchFamily="2" charset="-34"/>
                  <a:cs typeface="TH Krub" panose="02000506040000020004" pitchFamily="2" charset="-34"/>
                </a:rPr>
                <a:t> - เป็นทีมในตำบลจัดการสุขภาพ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H Krub" panose="02000506040000020004" pitchFamily="2" charset="-34"/>
                <a:cs typeface="TH Krub" panose="02000506040000020004" pitchFamily="2" charset="-34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346351" y="4553321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</a:rPr>
                <a:t>03</a:t>
              </a:r>
            </a:p>
          </p:txBody>
        </p:sp>
      </p:grpSp>
      <p:sp>
        <p:nvSpPr>
          <p:cNvPr id="85" name="Rectangle 84"/>
          <p:cNvSpPr/>
          <p:nvPr/>
        </p:nvSpPr>
        <p:spPr>
          <a:xfrm>
            <a:off x="6715346" y="1145261"/>
            <a:ext cx="2536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th-TH" sz="2400" b="1" kern="0" dirty="0">
                <a:solidFill>
                  <a:prstClr val="white">
                    <a:lumMod val="50000"/>
                  </a:prstClr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ความรอบรู้ด้านสุขภาพ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  <p:grpSp>
        <p:nvGrpSpPr>
          <p:cNvPr id="88" name="Group 87"/>
          <p:cNvGrpSpPr/>
          <p:nvPr/>
        </p:nvGrpSpPr>
        <p:grpSpPr>
          <a:xfrm rot="16200000">
            <a:off x="6572975" y="5457784"/>
            <a:ext cx="350240" cy="233493"/>
            <a:chOff x="1400266" y="3284791"/>
            <a:chExt cx="457200" cy="304800"/>
          </a:xfrm>
        </p:grpSpPr>
        <p:sp>
          <p:nvSpPr>
            <p:cNvPr id="86" name="Flowchart: Merge 85"/>
            <p:cNvSpPr/>
            <p:nvPr/>
          </p:nvSpPr>
          <p:spPr>
            <a:xfrm>
              <a:off x="1400266" y="3284791"/>
              <a:ext cx="457200" cy="304800"/>
            </a:xfrm>
            <a:prstGeom prst="flowChartMerg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lowchart: Merge 29"/>
            <p:cNvSpPr/>
            <p:nvPr/>
          </p:nvSpPr>
          <p:spPr>
            <a:xfrm>
              <a:off x="1628865" y="3284791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0" y="0"/>
                  </a:move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655723" y="5526398"/>
            <a:ext cx="238620" cy="746562"/>
            <a:chOff x="1655723" y="5526398"/>
            <a:chExt cx="238620" cy="746562"/>
          </a:xfrm>
        </p:grpSpPr>
        <p:grpSp>
          <p:nvGrpSpPr>
            <p:cNvPr id="89" name="Group 88"/>
            <p:cNvGrpSpPr/>
            <p:nvPr/>
          </p:nvGrpSpPr>
          <p:grpSpPr>
            <a:xfrm rot="16200000">
              <a:off x="1602477" y="5584771"/>
              <a:ext cx="350240" cy="233493"/>
              <a:chOff x="1400266" y="3284791"/>
              <a:chExt cx="457200" cy="304800"/>
            </a:xfrm>
          </p:grpSpPr>
          <p:sp>
            <p:nvSpPr>
              <p:cNvPr id="90" name="Flowchart: Merge 89"/>
              <p:cNvSpPr/>
              <p:nvPr/>
            </p:nvSpPr>
            <p:spPr>
              <a:xfrm>
                <a:off x="1400266" y="3284791"/>
                <a:ext cx="457200" cy="304800"/>
              </a:xfrm>
              <a:prstGeom prst="flowChartMerg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lowchart: Merge 29"/>
              <p:cNvSpPr/>
              <p:nvPr/>
            </p:nvSpPr>
            <p:spPr>
              <a:xfrm>
                <a:off x="1628865" y="3284791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 rot="16200000">
              <a:off x="1597350" y="5981093"/>
              <a:ext cx="350240" cy="233493"/>
              <a:chOff x="1400266" y="3284791"/>
              <a:chExt cx="457200" cy="304800"/>
            </a:xfrm>
          </p:grpSpPr>
          <p:sp>
            <p:nvSpPr>
              <p:cNvPr id="93" name="Flowchart: Merge 92"/>
              <p:cNvSpPr/>
              <p:nvPr/>
            </p:nvSpPr>
            <p:spPr>
              <a:xfrm>
                <a:off x="1400266" y="3284791"/>
                <a:ext cx="457200" cy="304800"/>
              </a:xfrm>
              <a:prstGeom prst="flowChartMerg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lowchart: Merge 29"/>
              <p:cNvSpPr/>
              <p:nvPr/>
            </p:nvSpPr>
            <p:spPr>
              <a:xfrm>
                <a:off x="1628865" y="3284791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 rot="16200000">
            <a:off x="1547841" y="2237269"/>
            <a:ext cx="350240" cy="233493"/>
            <a:chOff x="1400266" y="3284791"/>
            <a:chExt cx="457200" cy="304800"/>
          </a:xfrm>
        </p:grpSpPr>
        <p:sp>
          <p:nvSpPr>
            <p:cNvPr id="96" name="Flowchart: Merge 95"/>
            <p:cNvSpPr/>
            <p:nvPr/>
          </p:nvSpPr>
          <p:spPr>
            <a:xfrm>
              <a:off x="1400266" y="3284791"/>
              <a:ext cx="457200" cy="304800"/>
            </a:xfrm>
            <a:prstGeom prst="flowChartMerge">
              <a:avLst/>
            </a:prstGeom>
            <a:solidFill>
              <a:srgbClr val="AC0C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lowchart: Merge 29"/>
            <p:cNvSpPr/>
            <p:nvPr/>
          </p:nvSpPr>
          <p:spPr>
            <a:xfrm>
              <a:off x="1628865" y="3284791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0" y="0"/>
                  </a:move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B3A2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323814" y="1852190"/>
            <a:ext cx="173129" cy="1257696"/>
            <a:chOff x="6323814" y="1852190"/>
            <a:chExt cx="173129" cy="1257696"/>
          </a:xfrm>
        </p:grpSpPr>
        <p:grpSp>
          <p:nvGrpSpPr>
            <p:cNvPr id="98" name="Group 97"/>
            <p:cNvGrpSpPr/>
            <p:nvPr/>
          </p:nvGrpSpPr>
          <p:grpSpPr>
            <a:xfrm rot="16200000">
              <a:off x="6279131" y="1896873"/>
              <a:ext cx="251749" cy="162383"/>
              <a:chOff x="1400266" y="3284791"/>
              <a:chExt cx="457200" cy="304800"/>
            </a:xfrm>
          </p:grpSpPr>
          <p:sp>
            <p:nvSpPr>
              <p:cNvPr id="99" name="Flowchart: Merge 98"/>
              <p:cNvSpPr/>
              <p:nvPr/>
            </p:nvSpPr>
            <p:spPr>
              <a:xfrm>
                <a:off x="1400266" y="3284791"/>
                <a:ext cx="457200" cy="304800"/>
              </a:xfrm>
              <a:prstGeom prst="flowChartMerg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lowchart: Merge 29"/>
              <p:cNvSpPr/>
              <p:nvPr/>
            </p:nvSpPr>
            <p:spPr>
              <a:xfrm>
                <a:off x="1628865" y="3284791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 rot="16200000">
              <a:off x="6286037" y="2217954"/>
              <a:ext cx="251749" cy="162383"/>
              <a:chOff x="1400266" y="3284791"/>
              <a:chExt cx="457200" cy="304800"/>
            </a:xfrm>
          </p:grpSpPr>
          <p:sp>
            <p:nvSpPr>
              <p:cNvPr id="102" name="Flowchart: Merge 101"/>
              <p:cNvSpPr/>
              <p:nvPr/>
            </p:nvSpPr>
            <p:spPr>
              <a:xfrm>
                <a:off x="1400266" y="3284791"/>
                <a:ext cx="457200" cy="304800"/>
              </a:xfrm>
              <a:prstGeom prst="flowChartMerg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lowchart: Merge 29"/>
              <p:cNvSpPr/>
              <p:nvPr/>
            </p:nvSpPr>
            <p:spPr>
              <a:xfrm>
                <a:off x="1628865" y="3284791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 rot="16200000">
              <a:off x="6286037" y="2578189"/>
              <a:ext cx="251749" cy="162383"/>
              <a:chOff x="1400266" y="3284791"/>
              <a:chExt cx="457200" cy="304800"/>
            </a:xfrm>
          </p:grpSpPr>
          <p:sp>
            <p:nvSpPr>
              <p:cNvPr id="105" name="Flowchart: Merge 104"/>
              <p:cNvSpPr/>
              <p:nvPr/>
            </p:nvSpPr>
            <p:spPr>
              <a:xfrm>
                <a:off x="1400266" y="3284791"/>
                <a:ext cx="457200" cy="304800"/>
              </a:xfrm>
              <a:prstGeom prst="flowChartMerg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lowchart: Merge 29"/>
              <p:cNvSpPr/>
              <p:nvPr/>
            </p:nvSpPr>
            <p:spPr>
              <a:xfrm>
                <a:off x="1628865" y="3284791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 rot="16200000">
              <a:off x="6289877" y="2902820"/>
              <a:ext cx="251749" cy="162383"/>
              <a:chOff x="1400266" y="3284791"/>
              <a:chExt cx="457200" cy="304800"/>
            </a:xfrm>
          </p:grpSpPr>
          <p:sp>
            <p:nvSpPr>
              <p:cNvPr id="108" name="Flowchart: Merge 107"/>
              <p:cNvSpPr/>
              <p:nvPr/>
            </p:nvSpPr>
            <p:spPr>
              <a:xfrm>
                <a:off x="1400266" y="3284791"/>
                <a:ext cx="457200" cy="304800"/>
              </a:xfrm>
              <a:prstGeom prst="flowChartMerg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lowchart: Merge 29"/>
              <p:cNvSpPr/>
              <p:nvPr/>
            </p:nvSpPr>
            <p:spPr>
              <a:xfrm>
                <a:off x="1628865" y="3284791"/>
                <a:ext cx="2286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304800">
                    <a:moveTo>
                      <a:pt x="0" y="0"/>
                    </a:moveTo>
                    <a:lnTo>
                      <a:pt x="228600" y="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595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sz="28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3765</TotalTime>
  <Words>2025</Words>
  <Application>Microsoft Office PowerPoint</Application>
  <PresentationFormat>กำหนดเอง</PresentationFormat>
  <Paragraphs>517</Paragraphs>
  <Slides>27</Slides>
  <Notes>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17</vt:i4>
      </vt:variant>
      <vt:variant>
        <vt:lpstr>ธีม</vt:lpstr>
      </vt:variant>
      <vt:variant>
        <vt:i4>5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49" baseType="lpstr">
      <vt:lpstr>Gulim</vt:lpstr>
      <vt:lpstr>Algerian</vt:lpstr>
      <vt:lpstr>Angsana New</vt:lpstr>
      <vt:lpstr>AngsanaUPC</vt:lpstr>
      <vt:lpstr>Arial</vt:lpstr>
      <vt:lpstr>Arial Narrow</vt:lpstr>
      <vt:lpstr>Calibri</vt:lpstr>
      <vt:lpstr>Calibri Light</vt:lpstr>
      <vt:lpstr>Courier New</vt:lpstr>
      <vt:lpstr>JasmineUPC</vt:lpstr>
      <vt:lpstr>TH K2D July8</vt:lpstr>
      <vt:lpstr>TH Kodchasal</vt:lpstr>
      <vt:lpstr>TH Krub</vt:lpstr>
      <vt:lpstr>TH Niramit AS</vt:lpstr>
      <vt:lpstr>TH SarabunIT๙</vt:lpstr>
      <vt:lpstr>TH SarabunPSK</vt:lpstr>
      <vt:lpstr>Wingdings</vt:lpstr>
      <vt:lpstr>Office Theme</vt:lpstr>
      <vt:lpstr>1_Office Theme</vt:lpstr>
      <vt:lpstr>2_Office Theme</vt:lpstr>
      <vt:lpstr>ชุดรูปแบบของ Office</vt:lpstr>
      <vt:lpstr>Contents Slide Master</vt:lpstr>
      <vt:lpstr>งานนำเสนอ PowerPoint</vt:lpstr>
      <vt:lpstr>การพัฒนาระบบสุขภาพชุมชนและระบบสุขภาพปฐมภูมิ</vt:lpstr>
      <vt:lpstr>บัตร Smart Card อสม.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2.การพัฒนา อสม. สู่ อสม. 4.0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เป้าหมายการดำเนินงาน</vt:lpstr>
      <vt:lpstr>อาสาสมัครประจำครอบครัว</vt:lpstr>
      <vt:lpstr>3.การพัฒนาอาสาสมัครประจำครอบครัว</vt:lpstr>
      <vt:lpstr>งานนำเสนอ PowerPoint</vt:lpstr>
      <vt:lpstr>4.ตำบลจัดการสุขภาพ</vt:lpstr>
      <vt:lpstr>นวัตกรรมการเข้าถึงบริการสาธารณสุขเพื่อพัฒนาคุณภาพชีวิต</vt:lpstr>
      <vt:lpstr>งานนำเสนอ PowerPoint</vt:lpstr>
      <vt:lpstr>งานนำเสนอ PowerPoint</vt:lpstr>
      <vt:lpstr>กระบวนการค้นหา และส่งต่อผู้สูบบุหรี่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Hss8</dc:creator>
  <cp:lastModifiedBy>Superman</cp:lastModifiedBy>
  <cp:revision>331</cp:revision>
  <dcterms:created xsi:type="dcterms:W3CDTF">2018-08-20T04:44:07Z</dcterms:created>
  <dcterms:modified xsi:type="dcterms:W3CDTF">2019-08-15T08:04:58Z</dcterms:modified>
</cp:coreProperties>
</file>